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handoutMasterIdLst>
    <p:handoutMasterId r:id="rId11"/>
  </p:handoutMasterIdLst>
  <p:sldIdLst>
    <p:sldId id="256" r:id="rId2"/>
    <p:sldId id="276" r:id="rId3"/>
    <p:sldId id="278" r:id="rId4"/>
    <p:sldId id="281" r:id="rId5"/>
    <p:sldId id="282" r:id="rId6"/>
    <p:sldId id="283" r:id="rId7"/>
    <p:sldId id="274" r:id="rId8"/>
    <p:sldId id="27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A0"/>
    <a:srgbClr val="FFD100"/>
    <a:srgbClr val="0C2340"/>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075"/>
    <p:restoredTop sz="77273"/>
  </p:normalViewPr>
  <p:slideViewPr>
    <p:cSldViewPr snapToGrid="0" snapToObjects="1">
      <p:cViewPr varScale="1">
        <p:scale>
          <a:sx n="88" d="100"/>
          <a:sy n="88" d="100"/>
        </p:scale>
        <p:origin x="1384" y="192"/>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150" d="100"/>
          <a:sy n="150" d="100"/>
        </p:scale>
        <p:origin x="416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10/9/24</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330E24-4AF4-744C-A976-BB2CF4BE0A06}" type="datetimeFigureOut">
              <a:rPr lang="en-US" smtClean="0"/>
              <a:t>10/9/24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CC610-5721-6F4D-B2B9-8C66FCE96C21}" type="slidenum">
              <a:rPr lang="en-US" smtClean="0"/>
              <a:t>‹#›</a:t>
            </a:fld>
            <a:endParaRPr lang="en-US"/>
          </a:p>
        </p:txBody>
      </p:sp>
    </p:spTree>
    <p:extLst>
      <p:ext uri="{BB962C8B-B14F-4D97-AF65-F5344CB8AC3E}">
        <p14:creationId xmlns:p14="http://schemas.microsoft.com/office/powerpoint/2010/main" val="541482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Lesson 4, we talked about how the nutritional needs of dairy cows compare to ours and we made our own Total Mixed Rations. </a:t>
            </a:r>
          </a:p>
        </p:txBody>
      </p:sp>
      <p:sp>
        <p:nvSpPr>
          <p:cNvPr id="4" name="Slide Number Placeholder 3"/>
          <p:cNvSpPr>
            <a:spLocks noGrp="1"/>
          </p:cNvSpPr>
          <p:nvPr>
            <p:ph type="sldNum" sz="quarter" idx="5"/>
          </p:nvPr>
        </p:nvSpPr>
        <p:spPr/>
        <p:txBody>
          <a:bodyPr/>
          <a:lstStyle/>
          <a:p>
            <a:fld id="{E0ECC610-5721-6F4D-B2B9-8C66FCE96C21}" type="slidenum">
              <a:rPr lang="en-US" smtClean="0"/>
              <a:t>2</a:t>
            </a:fld>
            <a:endParaRPr lang="en-US"/>
          </a:p>
        </p:txBody>
      </p:sp>
    </p:spTree>
    <p:extLst>
      <p:ext uri="{BB962C8B-B14F-4D97-AF65-F5344CB8AC3E}">
        <p14:creationId xmlns:p14="http://schemas.microsoft.com/office/powerpoint/2010/main" val="2579838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Watch the video that follows milk from the cow to the store.  </a:t>
            </a:r>
          </a:p>
          <a:p>
            <a:endParaRPr lang="en-US" dirty="0"/>
          </a:p>
          <a:p>
            <a:r>
              <a:rPr lang="en-US" dirty="0"/>
              <a:t>Reflect on the following items discussed in the video: </a:t>
            </a:r>
          </a:p>
          <a:p>
            <a:pPr marL="171450" indent="-171450">
              <a:buFont typeface="Arial" panose="020B0604020202020204" pitchFamily="34" charset="0"/>
              <a:buChar char="•"/>
            </a:pPr>
            <a:r>
              <a:rPr lang="en-US" dirty="0"/>
              <a:t>Milk comes from a cow.</a:t>
            </a:r>
          </a:p>
          <a:p>
            <a:pPr marL="171450" indent="-171450">
              <a:buFont typeface="Arial" panose="020B0604020202020204" pitchFamily="34" charset="0"/>
              <a:buChar char="•"/>
            </a:pPr>
            <a:r>
              <a:rPr lang="en-US" dirty="0"/>
              <a:t>Milk undergoes testing to ensure safety.</a:t>
            </a:r>
          </a:p>
          <a:p>
            <a:pPr marL="171450" indent="-171450">
              <a:buFont typeface="Arial" panose="020B0604020202020204" pitchFamily="34" charset="0"/>
              <a:buChar char="•"/>
            </a:pPr>
            <a:r>
              <a:rPr lang="en-US" dirty="0"/>
              <a:t>Farmers and vets keep cows healthy.</a:t>
            </a:r>
          </a:p>
          <a:p>
            <a:pPr marL="171450" indent="-171450">
              <a:buFont typeface="Arial" panose="020B0604020202020204" pitchFamily="34" charset="0"/>
              <a:buChar char="•"/>
            </a:pPr>
            <a:r>
              <a:rPr lang="en-US" dirty="0"/>
              <a:t>Cows can get sick and need antibiotics/medicine just like us.</a:t>
            </a:r>
          </a:p>
          <a:p>
            <a:pPr marL="171450" indent="-171450">
              <a:buFont typeface="Arial" panose="020B0604020202020204" pitchFamily="34" charset="0"/>
              <a:buChar char="•"/>
            </a:pPr>
            <a:r>
              <a:rPr lang="en-US" dirty="0"/>
              <a:t>Once tested, milk goes to the grocery store or a processing facility to be made into things like cheese and ice cream.</a:t>
            </a:r>
            <a:endParaRPr lang="en-US" sz="1200" b="1"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E0ECC610-5721-6F4D-B2B9-8C66FCE96C21}" type="slidenum">
              <a:rPr lang="en-US" smtClean="0"/>
              <a:t>3</a:t>
            </a:fld>
            <a:endParaRPr lang="en-US"/>
          </a:p>
        </p:txBody>
      </p:sp>
    </p:spTree>
    <p:extLst>
      <p:ext uri="{BB962C8B-B14F-4D97-AF65-F5344CB8AC3E}">
        <p14:creationId xmlns:p14="http://schemas.microsoft.com/office/powerpoint/2010/main" val="1495165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noted in the video, healthy cows</a:t>
            </a:r>
            <a:r>
              <a:rPr lang="en-US" baseline="0" dirty="0"/>
              <a:t> are milked several times each day due to the amount of milk that they produce. </a:t>
            </a:r>
          </a:p>
          <a:p>
            <a:r>
              <a:rPr lang="en-US" baseline="0" dirty="0"/>
              <a:t>Since we are unable to go to the farm and milk a real cow, we are going to pretend to be a dairy farmer and simulate what it is like to milk a cow using rubber gloves. </a:t>
            </a:r>
          </a:p>
          <a:p>
            <a:endParaRPr lang="en-US" baseline="0" dirty="0"/>
          </a:p>
          <a:p>
            <a:r>
              <a:rPr lang="en-US" baseline="0" dirty="0"/>
              <a:t>Each group will have a glove filled with milk. Take turns so that one person is holding the glove, and another is ‘milking the cow’. Have youth milk the glove into a cup. </a:t>
            </a:r>
          </a:p>
        </p:txBody>
      </p:sp>
      <p:sp>
        <p:nvSpPr>
          <p:cNvPr id="4" name="Slide Number Placeholder 3"/>
          <p:cNvSpPr>
            <a:spLocks noGrp="1"/>
          </p:cNvSpPr>
          <p:nvPr>
            <p:ph type="sldNum" sz="quarter" idx="5"/>
          </p:nvPr>
        </p:nvSpPr>
        <p:spPr/>
        <p:txBody>
          <a:bodyPr/>
          <a:lstStyle/>
          <a:p>
            <a:fld id="{E0ECC610-5721-6F4D-B2B9-8C66FCE96C21}" type="slidenum">
              <a:rPr lang="en-US" smtClean="0"/>
              <a:t>4</a:t>
            </a:fld>
            <a:endParaRPr lang="en-US"/>
          </a:p>
        </p:txBody>
      </p:sp>
    </p:spTree>
    <p:extLst>
      <p:ext uri="{BB962C8B-B14F-4D97-AF65-F5344CB8AC3E}">
        <p14:creationId xmlns:p14="http://schemas.microsoft.com/office/powerpoint/2010/main" val="2269398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video, that</a:t>
            </a:r>
            <a:r>
              <a:rPr lang="en-US" baseline="0" dirty="0"/>
              <a:t> the milk is tested many times from the time it leaves the farm till it is sent off to the store. These tests ensure that the milk is safe and does not contain any contaminants. We are going to be a food safety scientist and simulate what a milk test might look like. </a:t>
            </a:r>
          </a:p>
          <a:p>
            <a:endParaRPr lang="en-US" baseline="0" dirty="0"/>
          </a:p>
          <a:p>
            <a:pPr fontAlgn="base"/>
            <a:r>
              <a:rPr lang="en-US" sz="1200" kern="1200" dirty="0">
                <a:solidFill>
                  <a:schemeClr val="tx1"/>
                </a:solidFill>
                <a:effectLst/>
                <a:latin typeface="+mn-lt"/>
                <a:ea typeface="+mn-ea"/>
                <a:cs typeface="+mn-cs"/>
              </a:rPr>
              <a:t>Add just enough milk to cover the bottom of each pie tin</a:t>
            </a:r>
          </a:p>
          <a:p>
            <a:pPr fontAlgn="base"/>
            <a:r>
              <a:rPr lang="en-US" sz="1200" kern="1200" dirty="0">
                <a:solidFill>
                  <a:schemeClr val="tx1"/>
                </a:solidFill>
                <a:effectLst/>
                <a:latin typeface="+mn-lt"/>
                <a:ea typeface="+mn-ea"/>
                <a:cs typeface="+mn-cs"/>
              </a:rPr>
              <a:t>Have the students add a few drops of food coloring – assist if needed. Discuss what happens.</a:t>
            </a:r>
          </a:p>
          <a:p>
            <a:pPr fontAlgn="base"/>
            <a:r>
              <a:rPr lang="en-US" sz="1200" kern="1200" dirty="0">
                <a:solidFill>
                  <a:schemeClr val="tx1"/>
                </a:solidFill>
                <a:effectLst/>
                <a:latin typeface="+mn-lt"/>
                <a:ea typeface="+mn-ea"/>
                <a:cs typeface="+mn-cs"/>
              </a:rPr>
              <a:t>Use a cotton swab into the food coloring. Discuss what happens.</a:t>
            </a:r>
          </a:p>
          <a:p>
            <a:pPr fontAlgn="base"/>
            <a:r>
              <a:rPr lang="en-US" sz="1200" kern="1200" dirty="0">
                <a:solidFill>
                  <a:schemeClr val="tx1"/>
                </a:solidFill>
                <a:effectLst/>
                <a:latin typeface="+mn-lt"/>
                <a:ea typeface="+mn-ea"/>
                <a:cs typeface="+mn-cs"/>
              </a:rPr>
              <a:t>Dip the cotton swab in dish detergent and touch to the food coloring and milk. Discuss what happens.</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Milk is made up of water, fat, proteins, sugars, and minerals. When the cotton swab is first introduced to the milk and food coloring not much happens. However; when dish soap is introduced, the soap interacts with the proteins and fats. The soap alters the shape of the proteins setting those molecules in motion. It also interacts with the fat (like when it lifts grease off a dirty dish) causing those molecules to move.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While this test doesn’t tell us if the milk is safe, it does show us that there is protein and fats present in it.</a:t>
            </a:r>
          </a:p>
        </p:txBody>
      </p:sp>
      <p:sp>
        <p:nvSpPr>
          <p:cNvPr id="4" name="Slide Number Placeholder 3"/>
          <p:cNvSpPr>
            <a:spLocks noGrp="1"/>
          </p:cNvSpPr>
          <p:nvPr>
            <p:ph type="sldNum" sz="quarter" idx="5"/>
          </p:nvPr>
        </p:nvSpPr>
        <p:spPr/>
        <p:txBody>
          <a:bodyPr/>
          <a:lstStyle/>
          <a:p>
            <a:fld id="{E0ECC610-5721-6F4D-B2B9-8C66FCE96C21}" type="slidenum">
              <a:rPr lang="en-US" smtClean="0"/>
              <a:t>5</a:t>
            </a:fld>
            <a:endParaRPr lang="en-US"/>
          </a:p>
        </p:txBody>
      </p:sp>
    </p:spTree>
    <p:extLst>
      <p:ext uri="{BB962C8B-B14F-4D97-AF65-F5344CB8AC3E}">
        <p14:creationId xmlns:p14="http://schemas.microsoft.com/office/powerpoint/2010/main" val="1269904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youth cut out the pictures and tape or glue them in the correct order. Or have them draw a line to the correct number</a:t>
            </a:r>
          </a:p>
          <a:p>
            <a:pPr marL="228600" indent="-228600">
              <a:buFont typeface="+mj-lt"/>
              <a:buAutoNum type="arabicPeriod"/>
            </a:pPr>
            <a:r>
              <a:rPr lang="en-US" dirty="0"/>
              <a:t>Cow</a:t>
            </a:r>
          </a:p>
          <a:p>
            <a:pPr marL="228600" indent="-228600">
              <a:buFont typeface="+mj-lt"/>
              <a:buAutoNum type="arabicPeriod"/>
            </a:pPr>
            <a:r>
              <a:rPr lang="en-US" dirty="0"/>
              <a:t>Milking Parlor</a:t>
            </a:r>
          </a:p>
          <a:p>
            <a:pPr marL="228600" indent="-228600">
              <a:buFont typeface="+mj-lt"/>
              <a:buAutoNum type="arabicPeriod"/>
            </a:pPr>
            <a:r>
              <a:rPr lang="en-US" dirty="0"/>
              <a:t>Truck</a:t>
            </a:r>
          </a:p>
          <a:p>
            <a:pPr marL="228600" indent="-228600">
              <a:buFont typeface="+mj-lt"/>
              <a:buAutoNum type="arabicPeriod"/>
            </a:pPr>
            <a:r>
              <a:rPr lang="en-US" dirty="0"/>
              <a:t>Processing Facility</a:t>
            </a:r>
          </a:p>
          <a:p>
            <a:pPr marL="228600" indent="-228600">
              <a:buFont typeface="+mj-lt"/>
              <a:buAutoNum type="arabicPeriod"/>
            </a:pPr>
            <a:r>
              <a:rPr lang="en-US" dirty="0"/>
              <a:t>Store</a:t>
            </a:r>
          </a:p>
          <a:p>
            <a:pPr marL="228600" indent="-228600">
              <a:buFont typeface="+mj-lt"/>
              <a:buAutoNum type="arabicPeriod"/>
            </a:pPr>
            <a:r>
              <a:rPr lang="en-US" dirty="0"/>
              <a:t>Your table</a:t>
            </a:r>
          </a:p>
        </p:txBody>
      </p:sp>
      <p:sp>
        <p:nvSpPr>
          <p:cNvPr id="4" name="Slide Number Placeholder 3"/>
          <p:cNvSpPr>
            <a:spLocks noGrp="1"/>
          </p:cNvSpPr>
          <p:nvPr>
            <p:ph type="sldNum" sz="quarter" idx="5"/>
          </p:nvPr>
        </p:nvSpPr>
        <p:spPr/>
        <p:txBody>
          <a:bodyPr/>
          <a:lstStyle/>
          <a:p>
            <a:fld id="{E0ECC610-5721-6F4D-B2B9-8C66FCE96C21}" type="slidenum">
              <a:rPr lang="en-US" smtClean="0"/>
              <a:t>6</a:t>
            </a:fld>
            <a:endParaRPr lang="en-US"/>
          </a:p>
        </p:txBody>
      </p:sp>
    </p:spTree>
    <p:extLst>
      <p:ext uri="{BB962C8B-B14F-4D97-AF65-F5344CB8AC3E}">
        <p14:creationId xmlns:p14="http://schemas.microsoft.com/office/powerpoint/2010/main" val="2306565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7</a:t>
            </a:fld>
            <a:endParaRPr lang="en-US"/>
          </a:p>
        </p:txBody>
      </p:sp>
    </p:spTree>
    <p:extLst>
      <p:ext uri="{BB962C8B-B14F-4D97-AF65-F5344CB8AC3E}">
        <p14:creationId xmlns:p14="http://schemas.microsoft.com/office/powerpoint/2010/main" val="487650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8</a:t>
            </a:fld>
            <a:endParaRPr lang="en-US"/>
          </a:p>
        </p:txBody>
      </p:sp>
    </p:spTree>
    <p:extLst>
      <p:ext uri="{BB962C8B-B14F-4D97-AF65-F5344CB8AC3E}">
        <p14:creationId xmlns:p14="http://schemas.microsoft.com/office/powerpoint/2010/main" val="10002908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www.usda.gov/sites/default/files/documents/usda-program-discrimination-complaint-form.pdf" TargetMode="Externa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xtension.sdstate.edu/" TargetMode="External"/><Relationship Id="rId4" Type="http://schemas.openxmlformats.org/officeDocument/2006/relationships/hyperlink" Target="mailto:program.intake@usda.gov"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hyperlink" Target="http://www.usda.gov/sites/default/files/documents/usda-program-discrimination-complaint-form.pdf" TargetMode="Externa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xtension.sdstate.edu/" TargetMode="External"/><Relationship Id="rId4" Type="http://schemas.openxmlformats.org/officeDocument/2006/relationships/hyperlink" Target="mailto:program.intake@usda.gov"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AAF67E6-CCD6-D747-2270-B4E8DD113AEC}"/>
              </a:ext>
            </a:extLst>
          </p:cNvPr>
          <p:cNvSpPr>
            <a:spLocks noGrp="1"/>
          </p:cNvSpPr>
          <p:nvPr>
            <p:ph type="pic" sz="quarter" idx="13"/>
          </p:nvPr>
        </p:nvSpPr>
        <p:spPr>
          <a:xfrm>
            <a:off x="7540625" y="0"/>
            <a:ext cx="4651375" cy="6858000"/>
          </a:xfrm>
        </p:spPr>
        <p:txBody>
          <a:bodyPr/>
          <a:lstStyle/>
          <a:p>
            <a:r>
              <a:rPr lang="en-US"/>
              <a:t>Click icon to add picture</a:t>
            </a:r>
          </a:p>
        </p:txBody>
      </p:sp>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25811"/>
            <a:ext cx="7265713" cy="461665"/>
          </a:xfrm>
          <a:prstGeom prst="rect">
            <a:avLst/>
          </a:prstGeom>
          <a:noFill/>
        </p:spPr>
        <p:txBody>
          <a:bodyPr wrap="square" rtlCol="0">
            <a:spAutoFit/>
          </a:bodyPr>
          <a:lstStyle/>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2903574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02C12917-EF5C-3166-2748-50CC29414D91}"/>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EA3FD59B-C6FF-0CC9-8371-8345BF3C93F9}"/>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5" name="Title 1">
            <a:extLst>
              <a:ext uri="{FF2B5EF4-FFF2-40B4-BE49-F238E27FC236}">
                <a16:creationId xmlns:a16="http://schemas.microsoft.com/office/drawing/2014/main" id="{A893AA7B-08D4-3F46-BCF2-15550B1EBC77}"/>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6" name="Content Placeholder 5">
            <a:extLst>
              <a:ext uri="{FF2B5EF4-FFF2-40B4-BE49-F238E27FC236}">
                <a16:creationId xmlns:a16="http://schemas.microsoft.com/office/drawing/2014/main" id="{F05EE326-53FF-23D8-3228-796F78111217}"/>
              </a:ext>
            </a:extLst>
          </p:cNvPr>
          <p:cNvSpPr>
            <a:spLocks noGrp="1"/>
          </p:cNvSpPr>
          <p:nvPr>
            <p:ph sz="quarter" idx="10"/>
          </p:nvPr>
        </p:nvSpPr>
        <p:spPr>
          <a:xfrm>
            <a:off x="830263"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5">
            <a:extLst>
              <a:ext uri="{FF2B5EF4-FFF2-40B4-BE49-F238E27FC236}">
                <a16:creationId xmlns:a16="http://schemas.microsoft.com/office/drawing/2014/main" id="{45CE2459-12D9-72D3-7040-69175B933D16}"/>
              </a:ext>
            </a:extLst>
          </p:cNvPr>
          <p:cNvSpPr>
            <a:spLocks noGrp="1"/>
          </p:cNvSpPr>
          <p:nvPr>
            <p:ph sz="quarter" idx="11"/>
          </p:nvPr>
        </p:nvSpPr>
        <p:spPr>
          <a:xfrm>
            <a:off x="5715000"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7549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70DE9384-0A7A-9A5A-A099-6567C03B45E6}"/>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E6E49EF7-A9B9-72F0-AB0B-2ECC8FF69E40}"/>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6" name="Content Placeholder 5">
            <a:extLst>
              <a:ext uri="{FF2B5EF4-FFF2-40B4-BE49-F238E27FC236}">
                <a16:creationId xmlns:a16="http://schemas.microsoft.com/office/drawing/2014/main" id="{C1EC404E-24B6-8C9F-0A4E-CD427177C802}"/>
              </a:ext>
            </a:extLst>
          </p:cNvPr>
          <p:cNvSpPr>
            <a:spLocks noGrp="1"/>
          </p:cNvSpPr>
          <p:nvPr>
            <p:ph sz="quarter" idx="10"/>
          </p:nvPr>
        </p:nvSpPr>
        <p:spPr>
          <a:xfrm>
            <a:off x="830263"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5">
            <a:extLst>
              <a:ext uri="{FF2B5EF4-FFF2-40B4-BE49-F238E27FC236}">
                <a16:creationId xmlns:a16="http://schemas.microsoft.com/office/drawing/2014/main" id="{87B85852-0846-9F73-589D-D33661D1828A}"/>
              </a:ext>
            </a:extLst>
          </p:cNvPr>
          <p:cNvSpPr>
            <a:spLocks noGrp="1"/>
          </p:cNvSpPr>
          <p:nvPr>
            <p:ph sz="quarter" idx="11"/>
          </p:nvPr>
        </p:nvSpPr>
        <p:spPr>
          <a:xfrm>
            <a:off x="5715000"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49993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27CCFA39-7878-845F-7053-C438866EE1EB}"/>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A45EDBE8-A190-FA87-7270-7F911DAEAC93}"/>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5" name="Title 1">
            <a:extLst>
              <a:ext uri="{FF2B5EF4-FFF2-40B4-BE49-F238E27FC236}">
                <a16:creationId xmlns:a16="http://schemas.microsoft.com/office/drawing/2014/main" id="{FEAA231A-7FC9-C5F2-8300-26445D3E8A61}"/>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6" name="Content Placeholder 13">
            <a:extLst>
              <a:ext uri="{FF2B5EF4-FFF2-40B4-BE49-F238E27FC236}">
                <a16:creationId xmlns:a16="http://schemas.microsoft.com/office/drawing/2014/main" id="{2DF26A4C-D09D-3D5D-BFF4-6F87A4F4F1F2}"/>
              </a:ext>
            </a:extLst>
          </p:cNvPr>
          <p:cNvSpPr>
            <a:spLocks noGrp="1"/>
          </p:cNvSpPr>
          <p:nvPr>
            <p:ph sz="quarter" idx="10"/>
          </p:nvPr>
        </p:nvSpPr>
        <p:spPr>
          <a:xfrm>
            <a:off x="841375" y="2479675"/>
            <a:ext cx="9164638" cy="3741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55188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751990BB-1B58-C27A-FDA6-D3597D8D85C2}"/>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A7C9969A-1071-3639-FBCC-80F23F193DCD}"/>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14" name="Content Placeholder 13">
            <a:extLst>
              <a:ext uri="{FF2B5EF4-FFF2-40B4-BE49-F238E27FC236}">
                <a16:creationId xmlns:a16="http://schemas.microsoft.com/office/drawing/2014/main" id="{55C4C8CA-B172-3ECF-9A76-FE51627758A8}"/>
              </a:ext>
            </a:extLst>
          </p:cNvPr>
          <p:cNvSpPr>
            <a:spLocks noGrp="1"/>
          </p:cNvSpPr>
          <p:nvPr>
            <p:ph sz="quarter" idx="10"/>
          </p:nvPr>
        </p:nvSpPr>
        <p:spPr>
          <a:xfrm>
            <a:off x="841375" y="2479675"/>
            <a:ext cx="9164638" cy="3741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15697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583BC85-5995-CA9D-5B2B-F1E83E3DA7A5}"/>
              </a:ext>
            </a:extLst>
          </p:cNvPr>
          <p:cNvSpPr>
            <a:spLocks noGrp="1"/>
          </p:cNvSpPr>
          <p:nvPr>
            <p:ph type="title"/>
          </p:nvPr>
        </p:nvSpPr>
        <p:spPr>
          <a:xfrm>
            <a:off x="626164" y="809297"/>
            <a:ext cx="9639784" cy="1205037"/>
          </a:xfrm>
        </p:spPr>
        <p:txBody>
          <a:bodyPr/>
          <a:lstStyle>
            <a:lvl1pPr>
              <a:defRPr>
                <a:latin typeface="Palatino" pitchFamily="2" charset="77"/>
                <a:ea typeface="Palatino" pitchFamily="2" charset="77"/>
              </a:defRPr>
            </a:lvl1pPr>
          </a:lstStyle>
          <a:p>
            <a:r>
              <a:rPr lang="en-US" dirty="0">
                <a:solidFill>
                  <a:srgbClr val="0033A0"/>
                </a:solidFill>
                <a:latin typeface="Noto Serif" panose="02020502060505020204" pitchFamily="18" charset="0"/>
                <a:ea typeface="Noto Serif" panose="02020502060505020204" pitchFamily="18" charset="0"/>
                <a:cs typeface="Noto Serif" panose="02020502060505020204" pitchFamily="18" charset="0"/>
              </a:rPr>
              <a:t>Click to edit Master title style</a:t>
            </a:r>
          </a:p>
        </p:txBody>
      </p:sp>
      <p:cxnSp>
        <p:nvCxnSpPr>
          <p:cNvPr id="9" name="Straight Connector 8">
            <a:extLst>
              <a:ext uri="{FF2B5EF4-FFF2-40B4-BE49-F238E27FC236}">
                <a16:creationId xmlns:a16="http://schemas.microsoft.com/office/drawing/2014/main" id="{E081A39A-73A9-1711-68EF-3A9C70C1D7CD}"/>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userDrawn="1"/>
        </p:nvPicPr>
        <p:blipFill>
          <a:blip r:embed="rId2"/>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19269"/>
            <a:ext cx="1093788" cy="1116013"/>
          </a:xfrm>
        </p:spPr>
        <p:txBody>
          <a:bodyPr/>
          <a:lstStyle/>
          <a:p>
            <a:r>
              <a:rPr lang="en-US"/>
              <a:t>Click icon to add picture</a:t>
            </a:r>
          </a:p>
        </p:txBody>
      </p:sp>
      <p:sp>
        <p:nvSpPr>
          <p:cNvPr id="2" name="TextBox 1">
            <a:extLst>
              <a:ext uri="{FF2B5EF4-FFF2-40B4-BE49-F238E27FC236}">
                <a16:creationId xmlns:a16="http://schemas.microsoft.com/office/drawing/2014/main" id="{E9AE8379-917B-F1A4-770D-E98BAE1BDA75}"/>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3" name="TextBox 2">
            <a:extLst>
              <a:ext uri="{FF2B5EF4-FFF2-40B4-BE49-F238E27FC236}">
                <a16:creationId xmlns:a16="http://schemas.microsoft.com/office/drawing/2014/main" id="{480B8964-14B9-230F-2932-84AADEA259A8}"/>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11" name="Text Placeholder 10">
            <a:extLst>
              <a:ext uri="{FF2B5EF4-FFF2-40B4-BE49-F238E27FC236}">
                <a16:creationId xmlns:a16="http://schemas.microsoft.com/office/drawing/2014/main" id="{08C4DC42-0B88-B475-3937-83C32849D480}"/>
              </a:ext>
            </a:extLst>
          </p:cNvPr>
          <p:cNvSpPr>
            <a:spLocks noGrp="1"/>
          </p:cNvSpPr>
          <p:nvPr>
            <p:ph type="body" sz="quarter" idx="15"/>
          </p:nvPr>
        </p:nvSpPr>
        <p:spPr>
          <a:xfrm>
            <a:off x="1985963" y="2144713"/>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
        <p:nvSpPr>
          <p:cNvPr id="12" name="Text Placeholder 10">
            <a:extLst>
              <a:ext uri="{FF2B5EF4-FFF2-40B4-BE49-F238E27FC236}">
                <a16:creationId xmlns:a16="http://schemas.microsoft.com/office/drawing/2014/main" id="{7282AE09-CA62-E394-31D0-0B7D9AEDDEED}"/>
              </a:ext>
            </a:extLst>
          </p:cNvPr>
          <p:cNvSpPr>
            <a:spLocks noGrp="1"/>
          </p:cNvSpPr>
          <p:nvPr>
            <p:ph type="body" sz="quarter" idx="16"/>
          </p:nvPr>
        </p:nvSpPr>
        <p:spPr>
          <a:xfrm>
            <a:off x="1985963" y="3657600"/>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
        <p:nvSpPr>
          <p:cNvPr id="13" name="Text Placeholder 10">
            <a:extLst>
              <a:ext uri="{FF2B5EF4-FFF2-40B4-BE49-F238E27FC236}">
                <a16:creationId xmlns:a16="http://schemas.microsoft.com/office/drawing/2014/main" id="{BE65D410-6341-19BC-F807-D2990C85F6A5}"/>
              </a:ext>
            </a:extLst>
          </p:cNvPr>
          <p:cNvSpPr>
            <a:spLocks noGrp="1"/>
          </p:cNvSpPr>
          <p:nvPr>
            <p:ph type="body" sz="quarter" idx="17"/>
          </p:nvPr>
        </p:nvSpPr>
        <p:spPr>
          <a:xfrm>
            <a:off x="1985963" y="5105400"/>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8172317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4EDEE8C-E645-E4E2-C74B-1B97A617B75C}"/>
              </a:ext>
            </a:extLst>
          </p:cNvPr>
          <p:cNvPicPr>
            <a:picLocks noChangeAspect="1"/>
          </p:cNvPicPr>
          <p:nvPr userDrawn="1"/>
        </p:nvPicPr>
        <p:blipFill rotWithShape="1">
          <a:blip r:embed="rId2"/>
          <a:srcRect t="186" b="4560"/>
          <a:stretch/>
        </p:blipFill>
        <p:spPr>
          <a:xfrm>
            <a:off x="0" y="0"/>
            <a:ext cx="12192000" cy="2164485"/>
          </a:xfrm>
          <a:prstGeom prst="rect">
            <a:avLst/>
          </a:prstGeom>
        </p:spPr>
      </p:pic>
      <p:sp>
        <p:nvSpPr>
          <p:cNvPr id="9" name="TextBox 8">
            <a:extLst>
              <a:ext uri="{FF2B5EF4-FFF2-40B4-BE49-F238E27FC236}">
                <a16:creationId xmlns:a16="http://schemas.microsoft.com/office/drawing/2014/main" id="{E6966D48-7ABC-9C07-4DF8-574B1205379E}"/>
              </a:ext>
            </a:extLst>
          </p:cNvPr>
          <p:cNvSpPr txBox="1"/>
          <p:nvPr userDrawn="1"/>
        </p:nvSpPr>
        <p:spPr>
          <a:xfrm>
            <a:off x="371744" y="2322246"/>
            <a:ext cx="11385916" cy="2097353"/>
          </a:xfrm>
          <a:prstGeom prst="rect">
            <a:avLst/>
          </a:prstGeom>
          <a:noFill/>
        </p:spPr>
        <p:txBody>
          <a:bodyPr wrap="square" lIns="0" tIns="0" rIns="0" bIns="0" numCol="1" spcCol="274320" rtlCol="0">
            <a:noAutofit/>
          </a:bodyPr>
          <a:lstStyle/>
          <a:p>
            <a:pPr>
              <a:spcBef>
                <a:spcPts val="901"/>
              </a:spcBef>
            </a:pPr>
            <a:r>
              <a:rPr lang="en-US" sz="1200" dirty="0">
                <a:latin typeface="Arial" panose="020B0604020202020204" pitchFamily="34" charset="0"/>
                <a:cs typeface="Arial" panose="020B0604020202020204" pitchFamily="34" charset="0"/>
              </a:rPr>
              <a:t>In accordance with Federal law and U.S. Department of Agriculture (USDA) civil rights regulations and policies, this institution is prohibited from discriminating on the basis of race, color, national origin, sex, age, disability, and reprisal or retaliation for prior civil rights activity. (Not all prohibited bases apply to all programs.)</a:t>
            </a:r>
          </a:p>
          <a:p>
            <a:pPr>
              <a:spcBef>
                <a:spcPts val="901"/>
              </a:spcBef>
            </a:pPr>
            <a:r>
              <a:rPr lang="en-US" sz="1200" dirty="0">
                <a:latin typeface="Arial" panose="020B0604020202020204" pitchFamily="34" charset="0"/>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and American Sign Language) should contact the responsible State or local Agency that administers the program or USDA’s TARGET Center at </a:t>
            </a:r>
            <a:r>
              <a:rPr lang="en-US" sz="1200" b="1" dirty="0">
                <a:latin typeface="Arial" panose="020B0604020202020204" pitchFamily="34" charset="0"/>
                <a:cs typeface="Arial" panose="020B0604020202020204" pitchFamily="34" charset="0"/>
              </a:rPr>
              <a:t>(202) 720-2600</a:t>
            </a:r>
            <a:r>
              <a:rPr lang="en-US" sz="1200" dirty="0">
                <a:latin typeface="Arial" panose="020B0604020202020204" pitchFamily="34" charset="0"/>
                <a:cs typeface="Arial" panose="020B0604020202020204" pitchFamily="34" charset="0"/>
              </a:rPr>
              <a:t> (voice and TTY) or contact USDA through the Federal Relay Service at </a:t>
            </a:r>
            <a:r>
              <a:rPr lang="en-US" sz="1200" b="1" dirty="0">
                <a:latin typeface="Arial" panose="020B0604020202020204" pitchFamily="34" charset="0"/>
                <a:cs typeface="Arial" panose="020B0604020202020204" pitchFamily="34" charset="0"/>
              </a:rPr>
              <a:t>(800) 877-8339</a:t>
            </a:r>
            <a:r>
              <a:rPr lang="en-US" sz="1200" dirty="0">
                <a:latin typeface="Arial" panose="020B0604020202020204" pitchFamily="34" charset="0"/>
                <a:cs typeface="Arial" panose="020B0604020202020204" pitchFamily="34" charset="0"/>
              </a:rPr>
              <a:t>.</a:t>
            </a:r>
          </a:p>
          <a:p>
            <a:pPr>
              <a:spcBef>
                <a:spcPts val="901"/>
              </a:spcBef>
            </a:pPr>
            <a:r>
              <a:rPr lang="en-US" sz="1200" dirty="0">
                <a:latin typeface="Arial" panose="020B0604020202020204" pitchFamily="34" charset="0"/>
                <a:cs typeface="Arial" panose="020B0604020202020204" pitchFamily="34" charset="0"/>
              </a:rPr>
              <a:t>To file a program discrimination complaint, a complainant should complete a Form AD-3027, USDA Program Discrimination Complaint Form, which can be obtained online, at </a:t>
            </a:r>
            <a:r>
              <a:rPr lang="en-US" sz="1200" dirty="0">
                <a:latin typeface="Arial" panose="020B0604020202020204" pitchFamily="34" charset="0"/>
                <a:cs typeface="Arial" panose="020B0604020202020204" pitchFamily="34" charset="0"/>
                <a:hlinkClick r:id="rId3"/>
              </a:rPr>
              <a:t>www.usda.gov/sites/default/files/documents/usda-program-discrimination-complaint-form.pdf</a:t>
            </a:r>
            <a:r>
              <a:rPr lang="en-US" sz="1200" dirty="0">
                <a:latin typeface="Arial" panose="020B0604020202020204" pitchFamily="34" charset="0"/>
                <a:cs typeface="Arial" panose="020B0604020202020204" pitchFamily="34" charset="0"/>
              </a:rPr>
              <a:t>, from any USDA office, by calling </a:t>
            </a:r>
            <a:r>
              <a:rPr lang="en-US" sz="1200" b="1" dirty="0">
                <a:latin typeface="Arial" panose="020B0604020202020204" pitchFamily="34" charset="0"/>
                <a:cs typeface="Arial" panose="020B0604020202020204" pitchFamily="34" charset="0"/>
              </a:rPr>
              <a:t>(866) 632-9992</a:t>
            </a:r>
            <a:r>
              <a:rPr lang="en-US" sz="1200" dirty="0">
                <a:latin typeface="Arial" panose="020B0604020202020204" pitchFamily="34" charset="0"/>
                <a:cs typeface="Arial" panose="020B0604020202020204" pitchFamily="34" charset="0"/>
              </a:rPr>
              <a:t>, or by writing a letter addressed to USDA. The letter must contain the complainant’s name, address, telephone number, and a written description of the alleged discriminatory action in sufficient detail to inform the Assistant Secretary for Civil Rights (ASCR) about the nature and date of an alleged civil rights violation. The completed AD-3027 form or letter must be submitted to USDA by:</a:t>
            </a:r>
          </a:p>
        </p:txBody>
      </p:sp>
      <p:sp>
        <p:nvSpPr>
          <p:cNvPr id="10" name="TextBox 9">
            <a:extLst>
              <a:ext uri="{FF2B5EF4-FFF2-40B4-BE49-F238E27FC236}">
                <a16:creationId xmlns:a16="http://schemas.microsoft.com/office/drawing/2014/main" id="{492CBE49-7B06-A9B8-46DB-18C38441BABD}"/>
              </a:ext>
            </a:extLst>
          </p:cNvPr>
          <p:cNvSpPr txBox="1"/>
          <p:nvPr userDrawn="1"/>
        </p:nvSpPr>
        <p:spPr>
          <a:xfrm>
            <a:off x="371744" y="4577360"/>
            <a:ext cx="3506836" cy="967344"/>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mail:</a:t>
            </a:r>
          </a:p>
          <a:p>
            <a:pPr>
              <a:spcBef>
                <a:spcPts val="0"/>
              </a:spcBef>
            </a:pPr>
            <a:r>
              <a:rPr lang="en-US" sz="1200" dirty="0">
                <a:latin typeface="Arial" panose="020B0604020202020204" pitchFamily="34" charset="0"/>
                <a:cs typeface="Arial" panose="020B0604020202020204" pitchFamily="34" charset="0"/>
              </a:rPr>
              <a:t>U.S. Department of Agriculture</a:t>
            </a:r>
          </a:p>
          <a:p>
            <a:pPr>
              <a:spcBef>
                <a:spcPts val="0"/>
              </a:spcBef>
            </a:pPr>
            <a:r>
              <a:rPr lang="en-US" sz="1200" dirty="0">
                <a:latin typeface="Arial" panose="020B0604020202020204" pitchFamily="34" charset="0"/>
                <a:cs typeface="Arial" panose="020B0604020202020204" pitchFamily="34" charset="0"/>
              </a:rPr>
              <a:t>Office of the Assistant Secretary for Civil Rights</a:t>
            </a:r>
          </a:p>
          <a:p>
            <a:pPr>
              <a:spcBef>
                <a:spcPts val="0"/>
              </a:spcBef>
            </a:pPr>
            <a:r>
              <a:rPr lang="en-US" sz="1200" dirty="0">
                <a:latin typeface="Arial" panose="020B0604020202020204" pitchFamily="34" charset="0"/>
                <a:cs typeface="Arial" panose="020B0604020202020204" pitchFamily="34" charset="0"/>
              </a:rPr>
              <a:t>1400 Independence Avenue, SW</a:t>
            </a:r>
          </a:p>
          <a:p>
            <a:pPr>
              <a:spcBef>
                <a:spcPts val="0"/>
              </a:spcBef>
            </a:pPr>
            <a:r>
              <a:rPr lang="en-US" sz="1200" dirty="0">
                <a:latin typeface="Arial" panose="020B0604020202020204" pitchFamily="34" charset="0"/>
                <a:cs typeface="Arial" panose="020B0604020202020204" pitchFamily="34" charset="0"/>
              </a:rPr>
              <a:t>Washington, D.C. 20250-9410; or</a:t>
            </a:r>
          </a:p>
        </p:txBody>
      </p:sp>
      <p:sp>
        <p:nvSpPr>
          <p:cNvPr id="11" name="TextBox 10">
            <a:extLst>
              <a:ext uri="{FF2B5EF4-FFF2-40B4-BE49-F238E27FC236}">
                <a16:creationId xmlns:a16="http://schemas.microsoft.com/office/drawing/2014/main" id="{9E143A7D-555B-EF0B-E14C-CF8FF84D3815}"/>
              </a:ext>
            </a:extLst>
          </p:cNvPr>
          <p:cNvSpPr txBox="1"/>
          <p:nvPr userDrawn="1"/>
        </p:nvSpPr>
        <p:spPr>
          <a:xfrm>
            <a:off x="4494243" y="4577361"/>
            <a:ext cx="3272605" cy="967344"/>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fax:</a:t>
            </a:r>
          </a:p>
          <a:p>
            <a:pPr>
              <a:spcBef>
                <a:spcPts val="0"/>
              </a:spcBef>
            </a:pPr>
            <a:r>
              <a:rPr lang="en-US" sz="1200" dirty="0">
                <a:latin typeface="Arial" panose="020B0604020202020204" pitchFamily="34" charset="0"/>
                <a:cs typeface="Arial" panose="020B0604020202020204" pitchFamily="34" charset="0"/>
              </a:rPr>
              <a:t>(833) 256-1665 or (202) 690-7442;</a:t>
            </a:r>
          </a:p>
        </p:txBody>
      </p:sp>
      <p:sp>
        <p:nvSpPr>
          <p:cNvPr id="12" name="TextBox 11">
            <a:extLst>
              <a:ext uri="{FF2B5EF4-FFF2-40B4-BE49-F238E27FC236}">
                <a16:creationId xmlns:a16="http://schemas.microsoft.com/office/drawing/2014/main" id="{674A25C5-669E-E356-1140-C1B37AE7B138}"/>
              </a:ext>
            </a:extLst>
          </p:cNvPr>
          <p:cNvSpPr txBox="1"/>
          <p:nvPr userDrawn="1"/>
        </p:nvSpPr>
        <p:spPr>
          <a:xfrm>
            <a:off x="8313422" y="4513924"/>
            <a:ext cx="3272605" cy="1030780"/>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email:</a:t>
            </a:r>
          </a:p>
          <a:p>
            <a:pPr>
              <a:spcBef>
                <a:spcPts val="0"/>
              </a:spcBef>
            </a:pPr>
            <a:r>
              <a:rPr lang="en-US" sz="1200" dirty="0">
                <a:latin typeface="Arial" panose="020B0604020202020204" pitchFamily="34" charset="0"/>
                <a:cs typeface="Arial" panose="020B0604020202020204" pitchFamily="34" charset="0"/>
                <a:hlinkClick r:id="rId4"/>
              </a:rPr>
              <a:t>program.intake@usda.gov</a:t>
            </a:r>
            <a:r>
              <a:rPr lang="en-US" sz="1200" dirty="0">
                <a:latin typeface="Arial" panose="020B0604020202020204" pitchFamily="34" charset="0"/>
                <a:cs typeface="Arial" panose="020B0604020202020204" pitchFamily="34" charset="0"/>
              </a:rPr>
              <a:t>.</a:t>
            </a:r>
          </a:p>
          <a:p>
            <a:pPr marL="0" marR="0" lvl="0" indent="0" algn="l" defTabSz="1226234"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1226234"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This institution is an equal opportunity provider.</a:t>
            </a:r>
          </a:p>
        </p:txBody>
      </p:sp>
      <p:sp>
        <p:nvSpPr>
          <p:cNvPr id="13" name="TextBox 12">
            <a:extLst>
              <a:ext uri="{FF2B5EF4-FFF2-40B4-BE49-F238E27FC236}">
                <a16:creationId xmlns:a16="http://schemas.microsoft.com/office/drawing/2014/main" id="{ADBEBC99-00BC-2E59-D915-3DFFD3443160}"/>
              </a:ext>
            </a:extLst>
          </p:cNvPr>
          <p:cNvSpPr txBox="1"/>
          <p:nvPr userDrawn="1"/>
        </p:nvSpPr>
        <p:spPr>
          <a:xfrm>
            <a:off x="371744" y="6027420"/>
            <a:ext cx="11385916" cy="595068"/>
          </a:xfrm>
          <a:prstGeom prst="rect">
            <a:avLst/>
          </a:prstGeom>
          <a:noFill/>
        </p:spPr>
        <p:txBody>
          <a:bodyPr wrap="square" lIns="0" tIns="0" rIns="0" bIns="0" rtlCol="0">
            <a:noAutofit/>
          </a:bodyPr>
          <a:lstStyle/>
          <a:p>
            <a:r>
              <a:rPr lang="en-US" sz="1100" b="0" i="0" dirty="0">
                <a:solidFill>
                  <a:schemeClr val="tx1"/>
                </a:solidFill>
                <a:latin typeface="Arial" panose="020B0604020202020204" pitchFamily="34" charset="0"/>
                <a:ea typeface="Univers 45 Light" charset="0"/>
                <a:cs typeface="Arial" panose="020B0604020202020204" pitchFamily="34" charset="0"/>
              </a:rPr>
              <a:t>SDSU Extension</a:t>
            </a:r>
            <a:r>
              <a:rPr lang="en-US" sz="1100" b="0" i="0" baseline="0" dirty="0">
                <a:solidFill>
                  <a:schemeClr val="tx1"/>
                </a:solidFill>
                <a:latin typeface="Arial" panose="020B0604020202020204" pitchFamily="34" charset="0"/>
                <a:ea typeface="Univers 45 Light" charset="0"/>
                <a:cs typeface="Arial" panose="020B0604020202020204" pitchFamily="34" charset="0"/>
              </a:rPr>
              <a:t> is an equal opportunity provider and employer in accordance with the non-discrimination policies of South Dakota State University, the South Dakota Board of Regents and the United States Department of Agriculture.</a:t>
            </a:r>
          </a:p>
          <a:p>
            <a:pPr>
              <a:spcBef>
                <a:spcPts val="601"/>
              </a:spcBef>
            </a:pPr>
            <a:r>
              <a:rPr lang="en-US" sz="1100" b="0" i="0" baseline="0" dirty="0">
                <a:solidFill>
                  <a:schemeClr val="tx1"/>
                </a:solidFill>
                <a:latin typeface="Arial" panose="020B0604020202020204" pitchFamily="34" charset="0"/>
                <a:ea typeface="Univers 45 Light" charset="0"/>
                <a:cs typeface="Arial" panose="020B0604020202020204" pitchFamily="34" charset="0"/>
              </a:rPr>
              <a:t>Learn more at </a:t>
            </a:r>
            <a:r>
              <a:rPr lang="en-US" sz="1100" b="0" i="0" baseline="0" dirty="0" err="1">
                <a:solidFill>
                  <a:schemeClr val="tx1"/>
                </a:solidFill>
                <a:latin typeface="Arial" panose="020B0604020202020204" pitchFamily="34" charset="0"/>
                <a:ea typeface="Univers 45 Light" charset="0"/>
                <a:cs typeface="Arial" panose="020B0604020202020204" pitchFamily="34" charset="0"/>
                <a:hlinkClick r:id="rId5">
                  <a:extLst>
                    <a:ext uri="{A12FA001-AC4F-418D-AE19-62706E023703}">
                      <ahyp:hlinkClr xmlns:ahyp="http://schemas.microsoft.com/office/drawing/2018/hyperlinkcolor" val="tx"/>
                    </a:ext>
                  </a:extLst>
                </a:hlinkClick>
              </a:rPr>
              <a:t>extension.sdstate.edu</a:t>
            </a:r>
            <a:r>
              <a:rPr lang="en-US" sz="1100" b="0" i="0" baseline="0" dirty="0">
                <a:solidFill>
                  <a:schemeClr val="tx1"/>
                </a:solidFill>
                <a:latin typeface="Arial" panose="020B0604020202020204" pitchFamily="34" charset="0"/>
                <a:ea typeface="Univers 45 Light" charset="0"/>
                <a:cs typeface="Arial" panose="020B0604020202020204" pitchFamily="34" charset="0"/>
              </a:rPr>
              <a:t>.</a:t>
            </a:r>
            <a:endParaRPr lang="en-US" sz="1100" b="0" i="0" dirty="0">
              <a:solidFill>
                <a:schemeClr val="tx1"/>
              </a:solidFill>
              <a:latin typeface="Arial" panose="020B0604020202020204" pitchFamily="34" charset="0"/>
              <a:ea typeface="Univers 45 Light" charset="0"/>
              <a:cs typeface="Arial" panose="020B0604020202020204" pitchFamily="34" charset="0"/>
            </a:endParaRPr>
          </a:p>
        </p:txBody>
      </p:sp>
    </p:spTree>
    <p:extLst>
      <p:ext uri="{BB962C8B-B14F-4D97-AF65-F5344CB8AC3E}">
        <p14:creationId xmlns:p14="http://schemas.microsoft.com/office/powerpoint/2010/main" val="3954293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636F5F8-B895-7B36-83F2-6CAAE45F2FD2}"/>
              </a:ext>
            </a:extLst>
          </p:cNvPr>
          <p:cNvPicPr>
            <a:picLocks noChangeAspect="1"/>
          </p:cNvPicPr>
          <p:nvPr userDrawn="1"/>
        </p:nvPicPr>
        <p:blipFill rotWithShape="1">
          <a:blip r:embed="rId2"/>
          <a:srcRect t="186" b="4560"/>
          <a:stretch/>
        </p:blipFill>
        <p:spPr>
          <a:xfrm>
            <a:off x="0" y="0"/>
            <a:ext cx="12192000" cy="2164485"/>
          </a:xfrm>
          <a:prstGeom prst="rect">
            <a:avLst/>
          </a:prstGeom>
        </p:spPr>
      </p:pic>
      <p:sp>
        <p:nvSpPr>
          <p:cNvPr id="9" name="TextBox 8">
            <a:extLst>
              <a:ext uri="{FF2B5EF4-FFF2-40B4-BE49-F238E27FC236}">
                <a16:creationId xmlns:a16="http://schemas.microsoft.com/office/drawing/2014/main" id="{8A264F52-68CA-D93F-70A1-834834D7EBC0}"/>
              </a:ext>
            </a:extLst>
          </p:cNvPr>
          <p:cNvSpPr txBox="1"/>
          <p:nvPr userDrawn="1"/>
        </p:nvSpPr>
        <p:spPr>
          <a:xfrm>
            <a:off x="371744" y="2410980"/>
            <a:ext cx="11385916" cy="2308504"/>
          </a:xfrm>
          <a:prstGeom prst="rect">
            <a:avLst/>
          </a:prstGeom>
          <a:noFill/>
        </p:spPr>
        <p:txBody>
          <a:bodyPr wrap="square" lIns="0" tIns="0" rIns="0" bIns="0" numCol="1" spcCol="274320" rtlCol="0">
            <a:noAutofit/>
          </a:bodyPr>
          <a:lstStyle/>
          <a:p>
            <a:pPr algn="l">
              <a:spcBef>
                <a:spcPts val="901"/>
              </a:spcBef>
            </a:pPr>
            <a:r>
              <a:rPr lang="en-US" sz="1100" dirty="0" err="1">
                <a:latin typeface="Arial" panose="020B0604020202020204" pitchFamily="34" charset="0"/>
                <a:cs typeface="Arial" panose="020B0604020202020204" pitchFamily="34" charset="0"/>
              </a:rPr>
              <a:t>Conforme</a:t>
            </a:r>
            <a:r>
              <a:rPr lang="en-US" sz="1100" dirty="0">
                <a:latin typeface="Arial" panose="020B0604020202020204" pitchFamily="34" charset="0"/>
                <a:cs typeface="Arial" panose="020B0604020202020204" pitchFamily="34" charset="0"/>
              </a:rPr>
              <a:t> a la ley federal y las </a:t>
            </a:r>
            <a:r>
              <a:rPr lang="en-US" sz="1100" dirty="0" err="1">
                <a:latin typeface="Arial" panose="020B0604020202020204" pitchFamily="34" charset="0"/>
                <a:cs typeface="Arial" panose="020B0604020202020204" pitchFamily="34" charset="0"/>
              </a:rPr>
              <a:t>políticas</a:t>
            </a:r>
            <a:r>
              <a:rPr lang="en-US" sz="1100" dirty="0">
                <a:latin typeface="Arial" panose="020B0604020202020204" pitchFamily="34" charset="0"/>
                <a:cs typeface="Arial" panose="020B0604020202020204" pitchFamily="34" charset="0"/>
              </a:rPr>
              <a:t> y </a:t>
            </a:r>
            <a:r>
              <a:rPr lang="en-US" sz="1100" dirty="0" err="1">
                <a:latin typeface="Arial" panose="020B0604020202020204" pitchFamily="34" charset="0"/>
                <a:cs typeface="Arial" panose="020B0604020202020204" pitchFamily="34" charset="0"/>
              </a:rPr>
              <a:t>regulaciones</a:t>
            </a:r>
            <a:r>
              <a:rPr lang="en-US" sz="1100" dirty="0">
                <a:latin typeface="Arial" panose="020B0604020202020204" pitchFamily="34" charset="0"/>
                <a:cs typeface="Arial" panose="020B0604020202020204" pitchFamily="34" charset="0"/>
              </a:rPr>
              <a:t> de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Departamento</a:t>
            </a:r>
            <a:r>
              <a:rPr lang="en-US" sz="1100" dirty="0">
                <a:latin typeface="Arial" panose="020B0604020202020204" pitchFamily="34" charset="0"/>
                <a:cs typeface="Arial" panose="020B0604020202020204" pitchFamily="34" charset="0"/>
              </a:rPr>
              <a:t> de Agricultura de los </a:t>
            </a:r>
            <a:r>
              <a:rPr lang="en-US" sz="1100" dirty="0" err="1">
                <a:latin typeface="Arial" panose="020B0604020202020204" pitchFamily="34" charset="0"/>
                <a:cs typeface="Arial" panose="020B0604020202020204" pitchFamily="34" charset="0"/>
              </a:rPr>
              <a:t>Estados</a:t>
            </a:r>
            <a:r>
              <a:rPr lang="en-US" sz="1100" dirty="0">
                <a:latin typeface="Arial" panose="020B0604020202020204" pitchFamily="34" charset="0"/>
                <a:cs typeface="Arial" panose="020B0604020202020204" pitchFamily="34" charset="0"/>
              </a:rPr>
              <a:t> Unidos (USDA), </a:t>
            </a:r>
            <a:r>
              <a:rPr lang="en-US" sz="1100" dirty="0" err="1">
                <a:latin typeface="Arial" panose="020B0604020202020204" pitchFamily="34" charset="0"/>
                <a:cs typeface="Arial" panose="020B0604020202020204" pitchFamily="34" charset="0"/>
              </a:rPr>
              <a:t>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institución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tiene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prohibido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discriminar</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motivos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raza</a:t>
            </a:r>
            <a:r>
              <a:rPr lang="en-US" sz="1100" dirty="0">
                <a:latin typeface="Arial" panose="020B0604020202020204" pitchFamily="34" charset="0"/>
                <a:cs typeface="Arial" panose="020B0604020202020204" pitchFamily="34" charset="0"/>
              </a:rPr>
              <a:t>, color, </a:t>
            </a:r>
            <a:r>
              <a:rPr lang="en-US" sz="1100" dirty="0" err="1">
                <a:latin typeface="Arial" panose="020B0604020202020204" pitchFamily="34" charset="0"/>
                <a:cs typeface="Arial" panose="020B0604020202020204" pitchFamily="34" charset="0"/>
              </a:rPr>
              <a:t>origen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nacional</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sexo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edad</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discapacidad</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venganza</a:t>
            </a:r>
            <a:r>
              <a:rPr lang="en-US" sz="1100" dirty="0">
                <a:latin typeface="Arial" panose="020B0604020202020204" pitchFamily="34" charset="0"/>
                <a:cs typeface="Arial" panose="020B0604020202020204" pitchFamily="34" charset="0"/>
              </a:rPr>
              <a:t> o </a:t>
            </a:r>
            <a:r>
              <a:rPr lang="en-US" sz="1100" dirty="0" err="1">
                <a:latin typeface="Arial" panose="020B0604020202020204" pitchFamily="34" charset="0"/>
                <a:cs typeface="Arial" panose="020B0604020202020204" pitchFamily="34" charset="0"/>
              </a:rPr>
              <a:t>represalia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actividades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realizadas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pasado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relacionadas</a:t>
            </a:r>
            <a:r>
              <a:rPr lang="en-US" sz="1100" dirty="0">
                <a:latin typeface="Arial" panose="020B0604020202020204" pitchFamily="34" charset="0"/>
                <a:cs typeface="Arial" panose="020B0604020202020204" pitchFamily="34" charset="0"/>
              </a:rPr>
              <a:t> con los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(no </a:t>
            </a:r>
            <a:r>
              <a:rPr lang="en-US" sz="1100" dirty="0" err="1">
                <a:latin typeface="Arial" panose="020B0604020202020204" pitchFamily="34" charset="0"/>
                <a:cs typeface="Arial" panose="020B0604020202020204" pitchFamily="34" charset="0"/>
              </a:rPr>
              <a:t>todos</a:t>
            </a:r>
            <a:r>
              <a:rPr lang="en-US" sz="1100" dirty="0">
                <a:latin typeface="Arial" panose="020B0604020202020204" pitchFamily="34" charset="0"/>
                <a:cs typeface="Arial" panose="020B0604020202020204" pitchFamily="34" charset="0"/>
              </a:rPr>
              <a:t> los </a:t>
            </a:r>
            <a:r>
              <a:rPr lang="en-US" sz="1100" dirty="0" err="1">
                <a:latin typeface="Arial" panose="020B0604020202020204" pitchFamily="34" charset="0"/>
                <a:cs typeface="Arial" panose="020B0604020202020204" pitchFamily="34" charset="0"/>
              </a:rPr>
              <a:t>principios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prohibición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aplican</a:t>
            </a:r>
            <a:r>
              <a:rPr lang="en-US" sz="1100" dirty="0">
                <a:latin typeface="Arial" panose="020B0604020202020204" pitchFamily="34" charset="0"/>
                <a:cs typeface="Arial" panose="020B0604020202020204" pitchFamily="34" charset="0"/>
              </a:rPr>
              <a:t> a </a:t>
            </a:r>
            <a:r>
              <a:rPr lang="en-US" sz="1100" dirty="0" err="1">
                <a:latin typeface="Arial" panose="020B0604020202020204" pitchFamily="34" charset="0"/>
                <a:cs typeface="Arial" panose="020B0604020202020204" pitchFamily="34" charset="0"/>
              </a:rPr>
              <a:t>todos</a:t>
            </a:r>
            <a:r>
              <a:rPr lang="en-US" sz="1100" dirty="0">
                <a:latin typeface="Arial" panose="020B0604020202020204" pitchFamily="34" charset="0"/>
                <a:cs typeface="Arial" panose="020B0604020202020204" pitchFamily="34" charset="0"/>
              </a:rPr>
              <a:t> los </a:t>
            </a:r>
            <a:r>
              <a:rPr lang="en-US" sz="1100" dirty="0" err="1">
                <a:latin typeface="Arial" panose="020B0604020202020204" pitchFamily="34" charset="0"/>
                <a:cs typeface="Arial" panose="020B0604020202020204" pitchFamily="34" charset="0"/>
              </a:rPr>
              <a:t>programas</a:t>
            </a:r>
            <a:r>
              <a:rPr lang="en-US" sz="1100" dirty="0">
                <a:latin typeface="Arial" panose="020B0604020202020204" pitchFamily="34" charset="0"/>
                <a:cs typeface="Arial" panose="020B0604020202020204" pitchFamily="34" charset="0"/>
              </a:rPr>
              <a:t>).</a:t>
            </a:r>
          </a:p>
          <a:p>
            <a:pPr algn="l">
              <a:spcBef>
                <a:spcPts val="901"/>
              </a:spcBef>
            </a:pPr>
            <a:r>
              <a:rPr lang="en-US" sz="1100" dirty="0">
                <a:latin typeface="Arial" panose="020B0604020202020204" pitchFamily="34" charset="0"/>
                <a:cs typeface="Arial" panose="020B0604020202020204" pitchFamily="34" charset="0"/>
              </a:rPr>
              <a:t>La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puede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estar</a:t>
            </a:r>
            <a:r>
              <a:rPr lang="en-US" sz="1100" dirty="0">
                <a:latin typeface="Arial" panose="020B0604020202020204" pitchFamily="34" charset="0"/>
                <a:cs typeface="Arial" panose="020B0604020202020204" pitchFamily="34" charset="0"/>
              </a:rPr>
              <a:t> disponible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otros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idiomas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además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inglés</a:t>
            </a:r>
            <a:r>
              <a:rPr lang="en-US" sz="1100" dirty="0">
                <a:latin typeface="Arial" panose="020B0604020202020204" pitchFamily="34" charset="0"/>
                <a:cs typeface="Arial" panose="020B0604020202020204" pitchFamily="34" charset="0"/>
              </a:rPr>
              <a:t>. Las personas con </a:t>
            </a:r>
            <a:r>
              <a:rPr lang="en-US" sz="1100" dirty="0" err="1">
                <a:latin typeface="Arial" panose="020B0604020202020204" pitchFamily="34" charset="0"/>
                <a:cs typeface="Arial" panose="020B0604020202020204" pitchFamily="34" charset="0"/>
              </a:rPr>
              <a:t>discapacidades</a:t>
            </a:r>
            <a:r>
              <a:rPr lang="en-US" sz="1100" dirty="0">
                <a:latin typeface="Arial" panose="020B0604020202020204" pitchFamily="34" charset="0"/>
                <a:cs typeface="Arial" panose="020B0604020202020204" pitchFamily="34" charset="0"/>
              </a:rPr>
              <a:t> que </a:t>
            </a:r>
            <a:r>
              <a:rPr lang="en-US" sz="1100" dirty="0" err="1">
                <a:latin typeface="Arial" panose="020B0604020202020204" pitchFamily="34" charset="0"/>
                <a:cs typeface="Arial" panose="020B0604020202020204" pitchFamily="34" charset="0"/>
              </a:rPr>
              <a:t>requieran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medios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comunicación</a:t>
            </a:r>
            <a:r>
              <a:rPr lang="en-US" sz="1100" dirty="0">
                <a:latin typeface="Arial" panose="020B0604020202020204" pitchFamily="34" charset="0"/>
                <a:cs typeface="Arial" panose="020B0604020202020204" pitchFamily="34" charset="0"/>
              </a:rPr>
              <a:t> alternativos para </a:t>
            </a:r>
            <a:r>
              <a:rPr lang="en-US" sz="1100" dirty="0" err="1">
                <a:latin typeface="Arial" panose="020B0604020202020204" pitchFamily="34" charset="0"/>
                <a:cs typeface="Arial" panose="020B0604020202020204" pitchFamily="34" charset="0"/>
              </a:rPr>
              <a:t>obtener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sobre</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ejemplo</a:t>
            </a:r>
            <a:r>
              <a:rPr lang="en-US" sz="1100" dirty="0">
                <a:latin typeface="Arial" panose="020B0604020202020204" pitchFamily="34" charset="0"/>
                <a:cs typeface="Arial" panose="020B0604020202020204" pitchFamily="34" charset="0"/>
              </a:rPr>
              <a:t>, Braille, </a:t>
            </a:r>
            <a:r>
              <a:rPr lang="en-US" sz="1100" dirty="0" err="1">
                <a:latin typeface="Arial" panose="020B0604020202020204" pitchFamily="34" charset="0"/>
                <a:cs typeface="Arial" panose="020B0604020202020204" pitchFamily="34" charset="0"/>
              </a:rPr>
              <a:t>letra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agrandada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grabación</a:t>
            </a:r>
            <a:r>
              <a:rPr lang="en-US" sz="1100" dirty="0">
                <a:latin typeface="Arial" panose="020B0604020202020204" pitchFamily="34" charset="0"/>
                <a:cs typeface="Arial" panose="020B0604020202020204" pitchFamily="34" charset="0"/>
              </a:rPr>
              <a:t> de audio y </a:t>
            </a:r>
            <a:r>
              <a:rPr lang="en-US" sz="1100" dirty="0" err="1">
                <a:latin typeface="Arial" panose="020B0604020202020204" pitchFamily="34" charset="0"/>
                <a:cs typeface="Arial" panose="020B0604020202020204" pitchFamily="34" charset="0"/>
              </a:rPr>
              <a:t>lenguaje</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señas</a:t>
            </a:r>
            <a:r>
              <a:rPr lang="en-US" sz="1100" dirty="0">
                <a:latin typeface="Arial" panose="020B0604020202020204" pitchFamily="34" charset="0"/>
                <a:cs typeface="Arial" panose="020B0604020202020204" pitchFamily="34" charset="0"/>
              </a:rPr>
              <a:t> americano) </a:t>
            </a:r>
            <a:r>
              <a:rPr lang="en-US" sz="1100" dirty="0" err="1">
                <a:latin typeface="Arial" panose="020B0604020202020204" pitchFamily="34" charset="0"/>
                <a:cs typeface="Arial" panose="020B0604020202020204" pitchFamily="34" charset="0"/>
              </a:rPr>
              <a:t>deben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comunicarse</a:t>
            </a:r>
            <a:r>
              <a:rPr lang="en-US" sz="1100" dirty="0">
                <a:latin typeface="Arial" panose="020B0604020202020204" pitchFamily="34" charset="0"/>
                <a:cs typeface="Arial" panose="020B0604020202020204" pitchFamily="34" charset="0"/>
              </a:rPr>
              <a:t> con la </a:t>
            </a:r>
            <a:r>
              <a:rPr lang="en-US" sz="1100" dirty="0" err="1">
                <a:latin typeface="Arial" panose="020B0604020202020204" pitchFamily="34" charset="0"/>
                <a:cs typeface="Arial" panose="020B0604020202020204" pitchFamily="34" charset="0"/>
              </a:rPr>
              <a:t>agencia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estatal</a:t>
            </a:r>
            <a:r>
              <a:rPr lang="en-US" sz="1100" dirty="0">
                <a:latin typeface="Arial" panose="020B0604020202020204" pitchFamily="34" charset="0"/>
                <a:cs typeface="Arial" panose="020B0604020202020204" pitchFamily="34" charset="0"/>
              </a:rPr>
              <a:t> o local </a:t>
            </a:r>
            <a:r>
              <a:rPr lang="en-US" sz="1100" dirty="0" err="1">
                <a:latin typeface="Arial" panose="020B0604020202020204" pitchFamily="34" charset="0"/>
                <a:cs typeface="Arial" panose="020B0604020202020204" pitchFamily="34" charset="0"/>
              </a:rPr>
              <a:t>responsable</a:t>
            </a:r>
            <a:r>
              <a:rPr lang="en-US" sz="1100" dirty="0">
                <a:latin typeface="Arial" panose="020B0604020202020204" pitchFamily="34" charset="0"/>
                <a:cs typeface="Arial" panose="020B0604020202020204" pitchFamily="34" charset="0"/>
              </a:rPr>
              <a:t> que </a:t>
            </a:r>
            <a:r>
              <a:rPr lang="en-US" sz="1100" dirty="0" err="1">
                <a:latin typeface="Arial" panose="020B0604020202020204" pitchFamily="34" charset="0"/>
                <a:cs typeface="Arial" panose="020B0604020202020204" pitchFamily="34" charset="0"/>
              </a:rPr>
              <a:t>administra</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o con el TARGET Center del USDA al </a:t>
            </a:r>
            <a:r>
              <a:rPr lang="en-US" sz="1100" b="1" dirty="0">
                <a:latin typeface="Arial" panose="020B0604020202020204" pitchFamily="34" charset="0"/>
                <a:cs typeface="Arial" panose="020B0604020202020204" pitchFamily="34" charset="0"/>
              </a:rPr>
              <a:t>(202) 720-2600 </a:t>
            </a:r>
            <a:r>
              <a:rPr lang="en-US" sz="1100" dirty="0">
                <a:latin typeface="Arial" panose="020B0604020202020204" pitchFamily="34" charset="0"/>
                <a:cs typeface="Arial" panose="020B0604020202020204" pitchFamily="34" charset="0"/>
              </a:rPr>
              <a:t>(</a:t>
            </a:r>
            <a:r>
              <a:rPr lang="en-US" sz="1100" dirty="0" err="1">
                <a:latin typeface="Arial" panose="020B0604020202020204" pitchFamily="34" charset="0"/>
                <a:cs typeface="Arial" panose="020B0604020202020204" pitchFamily="34" charset="0"/>
              </a:rPr>
              <a:t>voz</a:t>
            </a:r>
            <a:r>
              <a:rPr lang="en-US" sz="1100" dirty="0">
                <a:latin typeface="Arial" panose="020B0604020202020204" pitchFamily="34" charset="0"/>
                <a:cs typeface="Arial" panose="020B0604020202020204" pitchFamily="34" charset="0"/>
              </a:rPr>
              <a:t> y TTY) o </a:t>
            </a:r>
            <a:r>
              <a:rPr lang="en-US" sz="1100" dirty="0" err="1">
                <a:latin typeface="Arial" panose="020B0604020202020204" pitchFamily="34" charset="0"/>
                <a:cs typeface="Arial" panose="020B0604020202020204" pitchFamily="34" charset="0"/>
              </a:rPr>
              <a:t>comunicarse</a:t>
            </a:r>
            <a:r>
              <a:rPr lang="en-US" sz="1100" dirty="0">
                <a:latin typeface="Arial" panose="020B0604020202020204" pitchFamily="34" charset="0"/>
                <a:cs typeface="Arial" panose="020B0604020202020204" pitchFamily="34" charset="0"/>
              </a:rPr>
              <a:t> con el USDA a </a:t>
            </a:r>
            <a:r>
              <a:rPr lang="en-US" sz="1100" dirty="0" err="1">
                <a:latin typeface="Arial" panose="020B0604020202020204" pitchFamily="34" charset="0"/>
                <a:cs typeface="Arial" panose="020B0604020202020204" pitchFamily="34" charset="0"/>
              </a:rPr>
              <a:t>través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Servicio</a:t>
            </a:r>
            <a:r>
              <a:rPr lang="en-US" sz="1100" dirty="0">
                <a:latin typeface="Arial" panose="020B0604020202020204" pitchFamily="34" charset="0"/>
                <a:cs typeface="Arial" panose="020B0604020202020204" pitchFamily="34" charset="0"/>
              </a:rPr>
              <a:t> Federal de </a:t>
            </a:r>
            <a:r>
              <a:rPr lang="en-US" sz="1100" dirty="0" err="1">
                <a:latin typeface="Arial" panose="020B0604020202020204" pitchFamily="34" charset="0"/>
                <a:cs typeface="Arial" panose="020B0604020202020204" pitchFamily="34" charset="0"/>
              </a:rPr>
              <a:t>Transmisión</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al </a:t>
            </a:r>
            <a:r>
              <a:rPr lang="en-US" sz="1100" b="1" dirty="0">
                <a:latin typeface="Arial" panose="020B0604020202020204" pitchFamily="34" charset="0"/>
                <a:cs typeface="Arial" panose="020B0604020202020204" pitchFamily="34" charset="0"/>
              </a:rPr>
              <a:t>(800) 877-8339</a:t>
            </a:r>
            <a:r>
              <a:rPr lang="en-US" sz="1100" dirty="0">
                <a:latin typeface="Arial" panose="020B0604020202020204" pitchFamily="34" charset="0"/>
                <a:cs typeface="Arial" panose="020B0604020202020204" pitchFamily="34" charset="0"/>
              </a:rPr>
              <a:t>.</a:t>
            </a:r>
          </a:p>
          <a:p>
            <a:pPr algn="l">
              <a:spcBef>
                <a:spcPts val="901"/>
              </a:spcBef>
            </a:pPr>
            <a:r>
              <a:rPr lang="en-US" sz="1100" dirty="0">
                <a:latin typeface="Arial" panose="020B0604020202020204" pitchFamily="34" charset="0"/>
                <a:cs typeface="Arial" panose="020B0604020202020204" pitchFamily="34" charset="0"/>
              </a:rPr>
              <a:t>Para </a:t>
            </a:r>
            <a:r>
              <a:rPr lang="en-US" sz="1100" dirty="0" err="1">
                <a:latin typeface="Arial" panose="020B0604020202020204" pitchFamily="34" charset="0"/>
                <a:cs typeface="Arial" panose="020B0604020202020204" pitchFamily="34" charset="0"/>
              </a:rPr>
              <a:t>presentar</a:t>
            </a:r>
            <a:r>
              <a:rPr lang="en-US" sz="1100" dirty="0">
                <a:latin typeface="Arial" panose="020B0604020202020204" pitchFamily="34" charset="0"/>
                <a:cs typeface="Arial" panose="020B0604020202020204" pitchFamily="34" charset="0"/>
              </a:rPr>
              <a:t> una </a:t>
            </a:r>
            <a:r>
              <a:rPr lang="en-US" sz="1100" dirty="0" err="1">
                <a:latin typeface="Arial" panose="020B0604020202020204" pitchFamily="34" charset="0"/>
                <a:cs typeface="Arial" panose="020B0604020202020204" pitchFamily="34" charset="0"/>
              </a:rPr>
              <a:t>queja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discriminación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reclamante</a:t>
            </a:r>
            <a:r>
              <a:rPr lang="en-US" sz="1100" dirty="0">
                <a:latin typeface="Arial" panose="020B0604020202020204" pitchFamily="34" charset="0"/>
                <a:cs typeface="Arial" panose="020B0604020202020204" pitchFamily="34" charset="0"/>
              </a:rPr>
              <a:t> debe </a:t>
            </a:r>
            <a:r>
              <a:rPr lang="en-US" sz="1100" dirty="0" err="1">
                <a:latin typeface="Arial" panose="020B0604020202020204" pitchFamily="34" charset="0"/>
                <a:cs typeface="Arial" panose="020B0604020202020204" pitchFamily="34" charset="0"/>
              </a:rPr>
              <a:t>completar</a:t>
            </a:r>
            <a:r>
              <a:rPr lang="en-US" sz="1100" dirty="0">
                <a:latin typeface="Arial" panose="020B0604020202020204" pitchFamily="34" charset="0"/>
                <a:cs typeface="Arial" panose="020B0604020202020204" pitchFamily="34" charset="0"/>
              </a:rPr>
              <a:t> un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AD-3027,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queja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discriminación</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del USDA, que se </a:t>
            </a:r>
            <a:r>
              <a:rPr lang="en-US" sz="1100" dirty="0" err="1">
                <a:latin typeface="Arial" panose="020B0604020202020204" pitchFamily="34" charset="0"/>
                <a:cs typeface="Arial" panose="020B0604020202020204" pitchFamily="34" charset="0"/>
              </a:rPr>
              <a:t>puede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obtener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línea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hlinkClick r:id="rId3"/>
              </a:rPr>
              <a:t>www.usda.gov/sites/default/files/documents/usda-program-discrimination-complaint-form.pdf</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cualquier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oficina</a:t>
            </a:r>
            <a:r>
              <a:rPr lang="en-US" sz="1100" dirty="0">
                <a:latin typeface="Arial" panose="020B0604020202020204" pitchFamily="34" charset="0"/>
                <a:cs typeface="Arial" panose="020B0604020202020204" pitchFamily="34" charset="0"/>
              </a:rPr>
              <a:t> del USDA, </a:t>
            </a:r>
            <a:r>
              <a:rPr lang="en-US" sz="1100" dirty="0" err="1">
                <a:latin typeface="Arial" panose="020B0604020202020204" pitchFamily="34" charset="0"/>
                <a:cs typeface="Arial" panose="020B0604020202020204" pitchFamily="34" charset="0"/>
              </a:rPr>
              <a:t>llamando</a:t>
            </a:r>
            <a:r>
              <a:rPr lang="en-US" sz="1100" dirty="0">
                <a:latin typeface="Arial" panose="020B0604020202020204" pitchFamily="34" charset="0"/>
                <a:cs typeface="Arial" panose="020B0604020202020204" pitchFamily="34" charset="0"/>
              </a:rPr>
              <a:t> al </a:t>
            </a:r>
            <a:r>
              <a:rPr lang="en-US" sz="1100" b="1" dirty="0">
                <a:latin typeface="Arial" panose="020B0604020202020204" pitchFamily="34" charset="0"/>
                <a:cs typeface="Arial" panose="020B0604020202020204" pitchFamily="34" charset="0"/>
              </a:rPr>
              <a:t>(866) 632-9992</a:t>
            </a:r>
            <a:r>
              <a:rPr lang="en-US" sz="1100" dirty="0">
                <a:latin typeface="Arial" panose="020B0604020202020204" pitchFamily="34" charset="0"/>
                <a:cs typeface="Arial" panose="020B0604020202020204" pitchFamily="34" charset="0"/>
              </a:rPr>
              <a:t>, o </a:t>
            </a:r>
            <a:r>
              <a:rPr lang="en-US" sz="1100" dirty="0" err="1">
                <a:latin typeface="Arial" panose="020B0604020202020204" pitchFamily="34" charset="0"/>
                <a:cs typeface="Arial" panose="020B0604020202020204" pitchFamily="34" charset="0"/>
              </a:rPr>
              <a:t>escribiendo</a:t>
            </a:r>
            <a:r>
              <a:rPr lang="en-US" sz="1100" dirty="0">
                <a:latin typeface="Arial" panose="020B0604020202020204" pitchFamily="34" charset="0"/>
                <a:cs typeface="Arial" panose="020B0604020202020204" pitchFamily="34" charset="0"/>
              </a:rPr>
              <a:t> una carta </a:t>
            </a:r>
            <a:r>
              <a:rPr lang="en-US" sz="1100" dirty="0" err="1">
                <a:latin typeface="Arial" panose="020B0604020202020204" pitchFamily="34" charset="0"/>
                <a:cs typeface="Arial" panose="020B0604020202020204" pitchFamily="34" charset="0"/>
              </a:rPr>
              <a:t>dirigida</a:t>
            </a:r>
            <a:r>
              <a:rPr lang="en-US" sz="1100" dirty="0">
                <a:latin typeface="Arial" panose="020B0604020202020204" pitchFamily="34" charset="0"/>
                <a:cs typeface="Arial" panose="020B0604020202020204" pitchFamily="34" charset="0"/>
              </a:rPr>
              <a:t> al USDA. La carta debe </a:t>
            </a:r>
            <a:r>
              <a:rPr lang="en-US" sz="1100" dirty="0" err="1">
                <a:latin typeface="Arial" panose="020B0604020202020204" pitchFamily="34" charset="0"/>
                <a:cs typeface="Arial" panose="020B0604020202020204" pitchFamily="34" charset="0"/>
              </a:rPr>
              <a:t>contener</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nombre</a:t>
            </a:r>
            <a:r>
              <a:rPr lang="en-US" sz="1100" dirty="0">
                <a:latin typeface="Arial" panose="020B0604020202020204" pitchFamily="34" charset="0"/>
                <a:cs typeface="Arial" panose="020B0604020202020204" pitchFamily="34" charset="0"/>
              </a:rPr>
              <a:t>, la </a:t>
            </a:r>
            <a:r>
              <a:rPr lang="en-US" sz="1100" dirty="0" err="1">
                <a:latin typeface="Arial" panose="020B0604020202020204" pitchFamily="34" charset="0"/>
                <a:cs typeface="Arial" panose="020B0604020202020204" pitchFamily="34" charset="0"/>
              </a:rPr>
              <a:t>dirección</a:t>
            </a:r>
            <a:r>
              <a:rPr lang="en-US" sz="1100" dirty="0">
                <a:latin typeface="Arial" panose="020B0604020202020204" pitchFamily="34" charset="0"/>
                <a:cs typeface="Arial" panose="020B0604020202020204" pitchFamily="34" charset="0"/>
              </a:rPr>
              <a:t> y el </a:t>
            </a:r>
            <a:r>
              <a:rPr lang="en-US" sz="1100" dirty="0" err="1">
                <a:latin typeface="Arial" panose="020B0604020202020204" pitchFamily="34" charset="0"/>
                <a:cs typeface="Arial" panose="020B0604020202020204" pitchFamily="34" charset="0"/>
              </a:rPr>
              <a:t>número</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teléfono</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reclamante</a:t>
            </a:r>
            <a:r>
              <a:rPr lang="en-US" sz="1100" dirty="0">
                <a:latin typeface="Arial" panose="020B0604020202020204" pitchFamily="34" charset="0"/>
                <a:cs typeface="Arial" panose="020B0604020202020204" pitchFamily="34" charset="0"/>
              </a:rPr>
              <a:t>, y una </a:t>
            </a:r>
            <a:r>
              <a:rPr lang="en-US" sz="1100" dirty="0" err="1">
                <a:latin typeface="Arial" panose="020B0604020202020204" pitchFamily="34" charset="0"/>
                <a:cs typeface="Arial" panose="020B0604020202020204" pitchFamily="34" charset="0"/>
              </a:rPr>
              <a:t>descripción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escrita</a:t>
            </a:r>
            <a:r>
              <a:rPr lang="en-US" sz="1100" dirty="0">
                <a:latin typeface="Arial" panose="020B0604020202020204" pitchFamily="34" charset="0"/>
                <a:cs typeface="Arial" panose="020B0604020202020204" pitchFamily="34" charset="0"/>
              </a:rPr>
              <a:t> de la </a:t>
            </a:r>
            <a:r>
              <a:rPr lang="en-US" sz="1100" dirty="0" err="1">
                <a:latin typeface="Arial" panose="020B0604020202020204" pitchFamily="34" charset="0"/>
                <a:cs typeface="Arial" panose="020B0604020202020204" pitchFamily="34" charset="0"/>
              </a:rPr>
              <a:t>supuesta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acción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discriminatoria</a:t>
            </a:r>
            <a:r>
              <a:rPr lang="en-US" sz="1100" dirty="0">
                <a:latin typeface="Arial" panose="020B0604020202020204" pitchFamily="34" charset="0"/>
                <a:cs typeface="Arial" panose="020B0604020202020204" pitchFamily="34" charset="0"/>
              </a:rPr>
              <a:t> con </a:t>
            </a:r>
            <a:r>
              <a:rPr lang="en-US" sz="1100" dirty="0" err="1">
                <a:latin typeface="Arial" panose="020B0604020202020204" pitchFamily="34" charset="0"/>
                <a:cs typeface="Arial" panose="020B0604020202020204" pitchFamily="34" charset="0"/>
              </a:rPr>
              <a:t>suficiente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detalle</a:t>
            </a:r>
            <a:r>
              <a:rPr lang="en-US" sz="1100" dirty="0">
                <a:latin typeface="Arial" panose="020B0604020202020204" pitchFamily="34" charset="0"/>
                <a:cs typeface="Arial" panose="020B0604020202020204" pitchFamily="34" charset="0"/>
              </a:rPr>
              <a:t> para </a:t>
            </a:r>
            <a:r>
              <a:rPr lang="en-US" sz="1100" dirty="0" err="1">
                <a:latin typeface="Arial" panose="020B0604020202020204" pitchFamily="34" charset="0"/>
                <a:cs typeface="Arial" panose="020B0604020202020204" pitchFamily="34" charset="0"/>
              </a:rPr>
              <a:t>informar</a:t>
            </a:r>
            <a:r>
              <a:rPr lang="en-US" sz="1100" dirty="0">
                <a:latin typeface="Arial" panose="020B0604020202020204" pitchFamily="34" charset="0"/>
                <a:cs typeface="Arial" panose="020B0604020202020204" pitchFamily="34" charset="0"/>
              </a:rPr>
              <a:t> al </a:t>
            </a:r>
            <a:r>
              <a:rPr lang="en-US" sz="1100" dirty="0" err="1">
                <a:latin typeface="Arial" panose="020B0604020202020204" pitchFamily="34" charset="0"/>
                <a:cs typeface="Arial" panose="020B0604020202020204" pitchFamily="34" charset="0"/>
              </a:rPr>
              <a:t>Subsecretario</a:t>
            </a:r>
            <a:r>
              <a:rPr lang="en-US" sz="1100" dirty="0">
                <a:latin typeface="Arial" panose="020B0604020202020204" pitchFamily="34" charset="0"/>
                <a:cs typeface="Arial" panose="020B0604020202020204" pitchFamily="34" charset="0"/>
              </a:rPr>
              <a:t> de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(ASCR, por sus </a:t>
            </a:r>
            <a:r>
              <a:rPr lang="en-US" sz="1100" dirty="0" err="1">
                <a:latin typeface="Arial" panose="020B0604020202020204" pitchFamily="34" charset="0"/>
                <a:cs typeface="Arial" panose="020B0604020202020204" pitchFamily="34" charset="0"/>
              </a:rPr>
              <a:t>siglas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inglés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sobre</a:t>
            </a:r>
            <a:r>
              <a:rPr lang="en-US" sz="1100" dirty="0">
                <a:latin typeface="Arial" panose="020B0604020202020204" pitchFamily="34" charset="0"/>
                <a:cs typeface="Arial" panose="020B0604020202020204" pitchFamily="34" charset="0"/>
              </a:rPr>
              <a:t> la </a:t>
            </a:r>
            <a:r>
              <a:rPr lang="en-US" sz="1100" dirty="0" err="1">
                <a:latin typeface="Arial" panose="020B0604020202020204" pitchFamily="34" charset="0"/>
                <a:cs typeface="Arial" panose="020B0604020202020204" pitchFamily="34" charset="0"/>
              </a:rPr>
              <a:t>naturaleza</a:t>
            </a:r>
            <a:r>
              <a:rPr lang="en-US" sz="1100" dirty="0">
                <a:latin typeface="Arial" panose="020B0604020202020204" pitchFamily="34" charset="0"/>
                <a:cs typeface="Arial" panose="020B0604020202020204" pitchFamily="34" charset="0"/>
              </a:rPr>
              <a:t> y la </a:t>
            </a:r>
            <a:r>
              <a:rPr lang="en-US" sz="1100" dirty="0" err="1">
                <a:latin typeface="Arial" panose="020B0604020202020204" pitchFamily="34" charset="0"/>
                <a:cs typeface="Arial" panose="020B0604020202020204" pitchFamily="34" charset="0"/>
              </a:rPr>
              <a:t>fecha</a:t>
            </a:r>
            <a:r>
              <a:rPr lang="en-US" sz="1100" dirty="0">
                <a:latin typeface="Arial" panose="020B0604020202020204" pitchFamily="34" charset="0"/>
                <a:cs typeface="Arial" panose="020B0604020202020204" pitchFamily="34" charset="0"/>
              </a:rPr>
              <a:t> de la </a:t>
            </a:r>
            <a:r>
              <a:rPr lang="en-US" sz="1100" dirty="0" err="1">
                <a:latin typeface="Arial" panose="020B0604020202020204" pitchFamily="34" charset="0"/>
                <a:cs typeface="Arial" panose="020B0604020202020204" pitchFamily="34" charset="0"/>
              </a:rPr>
              <a:t>presunta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violación</a:t>
            </a:r>
            <a:r>
              <a:rPr lang="en-US" sz="1100" dirty="0">
                <a:latin typeface="Arial" panose="020B0604020202020204" pitchFamily="34" charset="0"/>
                <a:cs typeface="Arial" panose="020B0604020202020204" pitchFamily="34" charset="0"/>
              </a:rPr>
              <a:t> de los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La carta o el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AD-3027 </a:t>
            </a:r>
            <a:r>
              <a:rPr lang="en-US" sz="1100" dirty="0" err="1">
                <a:latin typeface="Arial" panose="020B0604020202020204" pitchFamily="34" charset="0"/>
                <a:cs typeface="Arial" panose="020B0604020202020204" pitchFamily="34" charset="0"/>
              </a:rPr>
              <a:t>completado</a:t>
            </a:r>
            <a:r>
              <a:rPr lang="en-US" sz="1100" dirty="0">
                <a:latin typeface="Arial" panose="020B0604020202020204" pitchFamily="34" charset="0"/>
                <a:cs typeface="Arial" panose="020B0604020202020204" pitchFamily="34" charset="0"/>
              </a:rPr>
              <a:t> debe </a:t>
            </a:r>
            <a:r>
              <a:rPr lang="en-US" sz="1100" dirty="0" err="1">
                <a:latin typeface="Arial" panose="020B0604020202020204" pitchFamily="34" charset="0"/>
                <a:cs typeface="Arial" panose="020B0604020202020204" pitchFamily="34" charset="0"/>
              </a:rPr>
              <a:t>enviarse</a:t>
            </a:r>
            <a:r>
              <a:rPr lang="en-US" sz="1100" dirty="0">
                <a:latin typeface="Arial" panose="020B0604020202020204" pitchFamily="34" charset="0"/>
                <a:cs typeface="Arial" panose="020B0604020202020204" pitchFamily="34" charset="0"/>
              </a:rPr>
              <a:t> al USDA por medio de:</a:t>
            </a:r>
          </a:p>
        </p:txBody>
      </p:sp>
      <p:sp>
        <p:nvSpPr>
          <p:cNvPr id="10" name="TextBox 9">
            <a:extLst>
              <a:ext uri="{FF2B5EF4-FFF2-40B4-BE49-F238E27FC236}">
                <a16:creationId xmlns:a16="http://schemas.microsoft.com/office/drawing/2014/main" id="{4916CBA7-932A-B50A-9A61-15FFF4CE6ABD}"/>
              </a:ext>
            </a:extLst>
          </p:cNvPr>
          <p:cNvSpPr txBox="1"/>
          <p:nvPr userDrawn="1"/>
        </p:nvSpPr>
        <p:spPr>
          <a:xfrm>
            <a:off x="371744" y="4889780"/>
            <a:ext cx="3506836" cy="967344"/>
          </a:xfrm>
          <a:prstGeom prst="rect">
            <a:avLst/>
          </a:prstGeom>
          <a:noFill/>
        </p:spPr>
        <p:txBody>
          <a:bodyPr wrap="none" rtlCol="0">
            <a:noAutofit/>
          </a:bodyPr>
          <a:lstStyle/>
          <a:p>
            <a:pPr algn="l">
              <a:spcBef>
                <a:spcPts val="901"/>
              </a:spcBef>
            </a:pPr>
            <a:r>
              <a:rPr lang="en-US" sz="1100" dirty="0" err="1">
                <a:latin typeface="Arial" panose="020B0604020202020204" pitchFamily="34" charset="0"/>
                <a:cs typeface="Arial" panose="020B0604020202020204" pitchFamily="34" charset="0"/>
              </a:rPr>
              <a:t>correo</a:t>
            </a:r>
            <a:r>
              <a:rPr lang="en-US" sz="1100" dirty="0">
                <a:latin typeface="Arial" panose="020B0604020202020204" pitchFamily="34" charset="0"/>
                <a:cs typeface="Arial" panose="020B0604020202020204" pitchFamily="34" charset="0"/>
              </a:rPr>
              <a:t> postal:</a:t>
            </a:r>
          </a:p>
          <a:p>
            <a:pPr algn="l">
              <a:spcBef>
                <a:spcPts val="0"/>
              </a:spcBef>
            </a:pPr>
            <a:r>
              <a:rPr lang="en-US" sz="1100" dirty="0">
                <a:latin typeface="Arial" panose="020B0604020202020204" pitchFamily="34" charset="0"/>
                <a:cs typeface="Arial" panose="020B0604020202020204" pitchFamily="34" charset="0"/>
              </a:rPr>
              <a:t>U.S. Department of Agriculture</a:t>
            </a:r>
          </a:p>
          <a:p>
            <a:pPr algn="l">
              <a:spcBef>
                <a:spcPts val="0"/>
              </a:spcBef>
            </a:pPr>
            <a:r>
              <a:rPr lang="en-US" sz="1100" dirty="0">
                <a:latin typeface="Arial" panose="020B0604020202020204" pitchFamily="34" charset="0"/>
                <a:cs typeface="Arial" panose="020B0604020202020204" pitchFamily="34" charset="0"/>
              </a:rPr>
              <a:t>Office of the Assistant Secretary for Civil Rights</a:t>
            </a:r>
          </a:p>
          <a:p>
            <a:pPr algn="l">
              <a:spcBef>
                <a:spcPts val="0"/>
              </a:spcBef>
            </a:pPr>
            <a:r>
              <a:rPr lang="en-US" sz="1100" dirty="0">
                <a:latin typeface="Arial" panose="020B0604020202020204" pitchFamily="34" charset="0"/>
                <a:cs typeface="Arial" panose="020B0604020202020204" pitchFamily="34" charset="0"/>
              </a:rPr>
              <a:t>1400 Independence Avenue, SW</a:t>
            </a:r>
          </a:p>
          <a:p>
            <a:pPr algn="l">
              <a:spcBef>
                <a:spcPts val="0"/>
              </a:spcBef>
            </a:pPr>
            <a:r>
              <a:rPr lang="en-US" sz="1100" dirty="0">
                <a:latin typeface="Arial" panose="020B0604020202020204" pitchFamily="34" charset="0"/>
                <a:cs typeface="Arial" panose="020B0604020202020204" pitchFamily="34" charset="0"/>
              </a:rPr>
              <a:t>Washington, D.C. 20250-9410; o´</a:t>
            </a:r>
          </a:p>
        </p:txBody>
      </p:sp>
      <p:sp>
        <p:nvSpPr>
          <p:cNvPr id="11" name="TextBox 10">
            <a:extLst>
              <a:ext uri="{FF2B5EF4-FFF2-40B4-BE49-F238E27FC236}">
                <a16:creationId xmlns:a16="http://schemas.microsoft.com/office/drawing/2014/main" id="{1D4F5792-04E9-8DA1-E403-3F99458278C2}"/>
              </a:ext>
            </a:extLst>
          </p:cNvPr>
          <p:cNvSpPr txBox="1"/>
          <p:nvPr userDrawn="1"/>
        </p:nvSpPr>
        <p:spPr>
          <a:xfrm>
            <a:off x="4494243" y="4889781"/>
            <a:ext cx="3272605" cy="967344"/>
          </a:xfrm>
          <a:prstGeom prst="rect">
            <a:avLst/>
          </a:prstGeom>
          <a:noFill/>
        </p:spPr>
        <p:txBody>
          <a:bodyPr wrap="none" rtlCol="0">
            <a:noAutofit/>
          </a:bodyPr>
          <a:lstStyle/>
          <a:p>
            <a:pPr algn="l">
              <a:spcBef>
                <a:spcPts val="901"/>
              </a:spcBef>
            </a:pPr>
            <a:r>
              <a:rPr lang="en-US" sz="1100" dirty="0">
                <a:latin typeface="Arial" panose="020B0604020202020204" pitchFamily="34" charset="0"/>
                <a:cs typeface="Arial" panose="020B0604020202020204" pitchFamily="34" charset="0"/>
              </a:rPr>
              <a:t>fax:</a:t>
            </a:r>
          </a:p>
          <a:p>
            <a:pPr algn="l">
              <a:spcBef>
                <a:spcPts val="0"/>
              </a:spcBef>
            </a:pPr>
            <a:r>
              <a:rPr lang="en-US" sz="1100" dirty="0">
                <a:latin typeface="Arial" panose="020B0604020202020204" pitchFamily="34" charset="0"/>
                <a:cs typeface="Arial" panose="020B0604020202020204" pitchFamily="34" charset="0"/>
              </a:rPr>
              <a:t>(833) 256-1665 o´ (202) 690-7442;</a:t>
            </a:r>
          </a:p>
        </p:txBody>
      </p:sp>
      <p:sp>
        <p:nvSpPr>
          <p:cNvPr id="12" name="TextBox 11">
            <a:extLst>
              <a:ext uri="{FF2B5EF4-FFF2-40B4-BE49-F238E27FC236}">
                <a16:creationId xmlns:a16="http://schemas.microsoft.com/office/drawing/2014/main" id="{CDD17BE0-4D82-B144-D963-1D8614D13DDB}"/>
              </a:ext>
            </a:extLst>
          </p:cNvPr>
          <p:cNvSpPr txBox="1"/>
          <p:nvPr userDrawn="1"/>
        </p:nvSpPr>
        <p:spPr>
          <a:xfrm>
            <a:off x="8313422" y="4826344"/>
            <a:ext cx="3272605" cy="1030780"/>
          </a:xfrm>
          <a:prstGeom prst="rect">
            <a:avLst/>
          </a:prstGeom>
          <a:noFill/>
        </p:spPr>
        <p:txBody>
          <a:bodyPr wrap="none" rtlCol="0">
            <a:noAutofit/>
          </a:bodyPr>
          <a:lstStyle/>
          <a:p>
            <a:pPr algn="l">
              <a:spcBef>
                <a:spcPts val="901"/>
              </a:spcBef>
            </a:pPr>
            <a:r>
              <a:rPr lang="en-US" sz="1100" dirty="0" err="1">
                <a:latin typeface="Arial" panose="020B0604020202020204" pitchFamily="34" charset="0"/>
                <a:cs typeface="Arial" panose="020B0604020202020204" pitchFamily="34" charset="0"/>
              </a:rPr>
              <a:t>correo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electrónico</a:t>
            </a:r>
            <a:r>
              <a:rPr lang="en-US" sz="1100" dirty="0">
                <a:latin typeface="Arial" panose="020B0604020202020204" pitchFamily="34" charset="0"/>
                <a:cs typeface="Arial" panose="020B0604020202020204" pitchFamily="34" charset="0"/>
              </a:rPr>
              <a:t>:</a:t>
            </a:r>
          </a:p>
          <a:p>
            <a:pPr algn="l">
              <a:spcBef>
                <a:spcPts val="0"/>
              </a:spcBef>
            </a:pPr>
            <a:r>
              <a:rPr lang="en-US" sz="1100" dirty="0">
                <a:latin typeface="Arial" panose="020B0604020202020204" pitchFamily="34" charset="0"/>
                <a:cs typeface="Arial" panose="020B0604020202020204" pitchFamily="34" charset="0"/>
                <a:hlinkClick r:id="rId4"/>
              </a:rPr>
              <a:t>program.intake@usda.gov</a:t>
            </a:r>
            <a:r>
              <a:rPr lang="en-US" sz="1100" dirty="0">
                <a:latin typeface="Arial" panose="020B0604020202020204" pitchFamily="34" charset="0"/>
                <a:cs typeface="Arial" panose="020B0604020202020204" pitchFamily="34" charset="0"/>
              </a:rPr>
              <a:t>.</a:t>
            </a:r>
          </a:p>
          <a:p>
            <a:pPr algn="l">
              <a:spcBef>
                <a:spcPts val="901"/>
              </a:spcBef>
            </a:pPr>
            <a:r>
              <a:rPr lang="en-US" sz="1100" dirty="0" err="1">
                <a:latin typeface="Arial" panose="020B0604020202020204" pitchFamily="34" charset="0"/>
                <a:cs typeface="Arial" panose="020B0604020202020204" pitchFamily="34" charset="0"/>
              </a:rPr>
              <a:t>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institución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ofrece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igualdad</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oportunidades</a:t>
            </a:r>
            <a:r>
              <a:rPr lang="en-US" sz="1100" dirty="0">
                <a:latin typeface="Arial" panose="020B0604020202020204" pitchFamily="34" charset="0"/>
                <a:cs typeface="Arial" panose="020B0604020202020204" pitchFamily="34" charset="0"/>
              </a:rPr>
              <a:t>.</a:t>
            </a:r>
          </a:p>
        </p:txBody>
      </p:sp>
      <p:sp>
        <p:nvSpPr>
          <p:cNvPr id="13" name="TextBox 12">
            <a:extLst>
              <a:ext uri="{FF2B5EF4-FFF2-40B4-BE49-F238E27FC236}">
                <a16:creationId xmlns:a16="http://schemas.microsoft.com/office/drawing/2014/main" id="{8B974806-35CA-26A0-EC83-5289D1A35CE3}"/>
              </a:ext>
            </a:extLst>
          </p:cNvPr>
          <p:cNvSpPr txBox="1"/>
          <p:nvPr userDrawn="1"/>
        </p:nvSpPr>
        <p:spPr>
          <a:xfrm>
            <a:off x="371744" y="6027420"/>
            <a:ext cx="11385916" cy="595068"/>
          </a:xfrm>
          <a:prstGeom prst="rect">
            <a:avLst/>
          </a:prstGeom>
          <a:noFill/>
        </p:spPr>
        <p:txBody>
          <a:bodyPr wrap="square" lIns="0" tIns="0" rIns="0" bIns="0" rtlCol="0">
            <a:noAutofit/>
          </a:bodyPr>
          <a:lstStyle/>
          <a:p>
            <a:r>
              <a:rPr lang="en-US" sz="1050" b="0" i="0" dirty="0">
                <a:solidFill>
                  <a:schemeClr val="tx1"/>
                </a:solidFill>
                <a:latin typeface="Arial" panose="020B0604020202020204" pitchFamily="34" charset="0"/>
                <a:ea typeface="Univers 45 Light" charset="0"/>
                <a:cs typeface="Arial" panose="020B0604020202020204" pitchFamily="34" charset="0"/>
              </a:rPr>
              <a:t>SDSU Extension</a:t>
            </a:r>
            <a:r>
              <a:rPr lang="en-US" sz="1050" b="0" i="0" baseline="0" dirty="0">
                <a:solidFill>
                  <a:schemeClr val="tx1"/>
                </a:solidFill>
                <a:latin typeface="Arial" panose="020B0604020202020204" pitchFamily="34" charset="0"/>
                <a:ea typeface="Univers 45 Light" charset="0"/>
                <a:cs typeface="Arial" panose="020B0604020202020204" pitchFamily="34" charset="0"/>
              </a:rPr>
              <a:t> is an equal opportunity provider and employer in accordance with the non-discrimination policies of South Dakota State University, the South Dakota Board of Regents and the United States Department of Agriculture.</a:t>
            </a:r>
          </a:p>
          <a:p>
            <a:pPr>
              <a:spcBef>
                <a:spcPts val="601"/>
              </a:spcBef>
            </a:pPr>
            <a:r>
              <a:rPr lang="en-US" sz="1050" b="0" i="0" baseline="0" dirty="0">
                <a:solidFill>
                  <a:schemeClr val="tx1"/>
                </a:solidFill>
                <a:latin typeface="Arial" panose="020B0604020202020204" pitchFamily="34" charset="0"/>
                <a:ea typeface="Univers 45 Light" charset="0"/>
                <a:cs typeface="Arial" panose="020B0604020202020204" pitchFamily="34" charset="0"/>
              </a:rPr>
              <a:t>Learn more at </a:t>
            </a:r>
            <a:r>
              <a:rPr lang="en-US" sz="1050" b="0" i="0" baseline="0" dirty="0" err="1">
                <a:solidFill>
                  <a:schemeClr val="tx1"/>
                </a:solidFill>
                <a:latin typeface="Arial" panose="020B0604020202020204" pitchFamily="34" charset="0"/>
                <a:ea typeface="Univers 45 Light" charset="0"/>
                <a:cs typeface="Arial" panose="020B0604020202020204" pitchFamily="34" charset="0"/>
                <a:hlinkClick r:id="rId5">
                  <a:extLst>
                    <a:ext uri="{A12FA001-AC4F-418D-AE19-62706E023703}">
                      <ahyp:hlinkClr xmlns:ahyp="http://schemas.microsoft.com/office/drawing/2018/hyperlinkcolor" val="tx"/>
                    </a:ext>
                  </a:extLst>
                </a:hlinkClick>
              </a:rPr>
              <a:t>extension.sdstate.edu</a:t>
            </a:r>
            <a:r>
              <a:rPr lang="en-US" sz="1050" b="0" i="0" baseline="0" dirty="0">
                <a:solidFill>
                  <a:schemeClr val="tx1"/>
                </a:solidFill>
                <a:latin typeface="Arial" panose="020B0604020202020204" pitchFamily="34" charset="0"/>
                <a:ea typeface="Univers 45 Light" charset="0"/>
                <a:cs typeface="Arial" panose="020B0604020202020204" pitchFamily="34" charset="0"/>
              </a:rPr>
              <a:t>.</a:t>
            </a:r>
            <a:endParaRPr lang="en-US" sz="1050" b="0" i="0" dirty="0">
              <a:solidFill>
                <a:schemeClr val="tx1"/>
              </a:solidFill>
              <a:latin typeface="Arial" panose="020B0604020202020204" pitchFamily="34" charset="0"/>
              <a:ea typeface="Univers 45 Light" charset="0"/>
              <a:cs typeface="Arial" panose="020B0604020202020204" pitchFamily="34" charset="0"/>
            </a:endParaRPr>
          </a:p>
        </p:txBody>
      </p:sp>
    </p:spTree>
    <p:extLst>
      <p:ext uri="{BB962C8B-B14F-4D97-AF65-F5344CB8AC3E}">
        <p14:creationId xmlns:p14="http://schemas.microsoft.com/office/powerpoint/2010/main" val="1501062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57342"/>
            <a:ext cx="7265713" cy="461665"/>
          </a:xfrm>
          <a:prstGeom prst="rect">
            <a:avLst/>
          </a:prstGeom>
          <a:noFill/>
        </p:spPr>
        <p:txBody>
          <a:bodyPr wrap="square" rtlCol="0">
            <a:spAutoFit/>
          </a:bodyPr>
          <a:lstStyle/>
          <a:p>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Picture Placeholder 9">
            <a:extLst>
              <a:ext uri="{FF2B5EF4-FFF2-40B4-BE49-F238E27FC236}">
                <a16:creationId xmlns:a16="http://schemas.microsoft.com/office/drawing/2014/main" id="{6C3A12AA-6F2E-D358-1198-8423C36B35EE}"/>
              </a:ext>
            </a:extLst>
          </p:cNvPr>
          <p:cNvSpPr>
            <a:spLocks noGrp="1"/>
          </p:cNvSpPr>
          <p:nvPr>
            <p:ph type="pic" sz="quarter" idx="13"/>
          </p:nvPr>
        </p:nvSpPr>
        <p:spPr>
          <a:xfrm>
            <a:off x="7540625" y="0"/>
            <a:ext cx="4651375" cy="6858000"/>
          </a:xfrm>
        </p:spPr>
        <p:txBody>
          <a:bodyPr/>
          <a:lstStyle/>
          <a:p>
            <a:r>
              <a:rPr lang="en-US"/>
              <a:t>Click icon to add picture</a:t>
            </a:r>
          </a:p>
        </p:txBody>
      </p:sp>
    </p:spTree>
    <p:extLst>
      <p:ext uri="{BB962C8B-B14F-4D97-AF65-F5344CB8AC3E}">
        <p14:creationId xmlns:p14="http://schemas.microsoft.com/office/powerpoint/2010/main" val="36212345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C234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57342"/>
            <a:ext cx="7265713" cy="461665"/>
          </a:xfrm>
          <a:prstGeom prst="rect">
            <a:avLst/>
          </a:prstGeom>
          <a:noFill/>
        </p:spPr>
        <p:txBody>
          <a:bodyPr wrap="square" rtlCol="0">
            <a:spAutoFit/>
          </a:bodyPr>
          <a:lstStyle/>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Picture Placeholder 9">
            <a:extLst>
              <a:ext uri="{FF2B5EF4-FFF2-40B4-BE49-F238E27FC236}">
                <a16:creationId xmlns:a16="http://schemas.microsoft.com/office/drawing/2014/main" id="{9309862F-07A4-ECFD-B301-126FCF7073BD}"/>
              </a:ext>
            </a:extLst>
          </p:cNvPr>
          <p:cNvSpPr>
            <a:spLocks noGrp="1"/>
          </p:cNvSpPr>
          <p:nvPr>
            <p:ph type="pic" sz="quarter" idx="13"/>
          </p:nvPr>
        </p:nvSpPr>
        <p:spPr>
          <a:xfrm>
            <a:off x="7540625" y="0"/>
            <a:ext cx="4651375" cy="6858000"/>
          </a:xfrm>
        </p:spPr>
        <p:txBody>
          <a:bodyPr/>
          <a:lstStyle/>
          <a:p>
            <a:r>
              <a:rPr lang="en-US"/>
              <a:t>Click icon to add picture</a:t>
            </a:r>
          </a:p>
        </p:txBody>
      </p:sp>
      <p:pic>
        <p:nvPicPr>
          <p:cNvPr id="5" name="Picture 4">
            <a:extLst>
              <a:ext uri="{FF2B5EF4-FFF2-40B4-BE49-F238E27FC236}">
                <a16:creationId xmlns:a16="http://schemas.microsoft.com/office/drawing/2014/main" id="{BC008636-9113-F8C3-B739-AAD8AC9B2E93}"/>
              </a:ext>
            </a:extLst>
          </p:cNvPr>
          <p:cNvPicPr>
            <a:picLocks noChangeAspect="1"/>
          </p:cNvPicPr>
          <p:nvPr userDrawn="1"/>
        </p:nvPicPr>
        <p:blipFill>
          <a:blip r:embed="rId4"/>
          <a:srcRect/>
          <a:stretch/>
        </p:blipFill>
        <p:spPr>
          <a:xfrm>
            <a:off x="6233186" y="4099264"/>
            <a:ext cx="840854" cy="861115"/>
          </a:xfrm>
          <a:prstGeom prst="rect">
            <a:avLst/>
          </a:prstGeom>
        </p:spPr>
      </p:pic>
    </p:spTree>
    <p:extLst>
      <p:ext uri="{BB962C8B-B14F-4D97-AF65-F5344CB8AC3E}">
        <p14:creationId xmlns:p14="http://schemas.microsoft.com/office/powerpoint/2010/main" val="6953228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userDrawn="1"/>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userDrawn="1"/>
        </p:nvPicPr>
        <p:blipFill>
          <a:blip r:embed="rId2"/>
          <a:stretch>
            <a:fillRect/>
          </a:stretch>
        </p:blipFill>
        <p:spPr>
          <a:xfrm>
            <a:off x="306918" y="6188292"/>
            <a:ext cx="3801619" cy="523577"/>
          </a:xfrm>
          <a:prstGeom prst="rect">
            <a:avLst/>
          </a:prstGeom>
        </p:spPr>
      </p:pic>
      <p:sp>
        <p:nvSpPr>
          <p:cNvPr id="9" name="TextBox 8">
            <a:extLst>
              <a:ext uri="{FF2B5EF4-FFF2-40B4-BE49-F238E27FC236}">
                <a16:creationId xmlns:a16="http://schemas.microsoft.com/office/drawing/2014/main" id="{6ADB9285-6016-1F84-9F81-00B5BC829C23}"/>
              </a:ext>
            </a:extLst>
          </p:cNvPr>
          <p:cNvSpPr txBox="1"/>
          <p:nvPr userDrawn="1"/>
        </p:nvSpPr>
        <p:spPr>
          <a:xfrm>
            <a:off x="4288221" y="6357767"/>
            <a:ext cx="6942438" cy="253240"/>
          </a:xfrm>
          <a:prstGeom prst="rect">
            <a:avLst/>
          </a:prstGeom>
          <a:noFill/>
        </p:spPr>
        <p:txBody>
          <a:bodyPr wrap="square" rtlCol="0">
            <a:spAutoFit/>
          </a:bodyPr>
          <a:lstStyle/>
          <a:p>
            <a:pPr algn="ctr"/>
            <a:r>
              <a:rPr lang="en-US" sz="10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10" name="TextBox 9">
            <a:extLst>
              <a:ext uri="{FF2B5EF4-FFF2-40B4-BE49-F238E27FC236}">
                <a16:creationId xmlns:a16="http://schemas.microsoft.com/office/drawing/2014/main" id="{42DD2316-71B4-2C10-A69F-9965ADE5F4B4}"/>
              </a:ext>
            </a:extLst>
          </p:cNvPr>
          <p:cNvSpPr txBox="1"/>
          <p:nvPr userDrawn="1"/>
        </p:nvSpPr>
        <p:spPr>
          <a:xfrm>
            <a:off x="11230659" y="6357767"/>
            <a:ext cx="634129" cy="246221"/>
          </a:xfrm>
          <a:prstGeom prst="rect">
            <a:avLst/>
          </a:prstGeom>
          <a:noFill/>
        </p:spPr>
        <p:txBody>
          <a:bodyPr wrap="square" rtlCol="0">
            <a:spAutoFit/>
          </a:bodyPr>
          <a:lstStyle/>
          <a:p>
            <a:pPr algn="r"/>
            <a:fld id="{79F1F932-4DB6-6049-B118-0EF4D083457E}" type="slidenum">
              <a:rPr lang="en-US" sz="1000" b="1"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userDrawn="1"/>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0195176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userDrawn="1"/>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6A103E6-EA7B-D21F-DA1E-15864E1F7EE1}"/>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10" name="TextBox 9">
            <a:extLst>
              <a:ext uri="{FF2B5EF4-FFF2-40B4-BE49-F238E27FC236}">
                <a16:creationId xmlns:a16="http://schemas.microsoft.com/office/drawing/2014/main" id="{31A34BD8-F1B7-DAA4-C056-F8DE09E24B21}"/>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userDrawn="1"/>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a:solidFill>
                  <a:schemeClr val="bg1"/>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5" name="Content Placeholder 4">
            <a:extLst>
              <a:ext uri="{FF2B5EF4-FFF2-40B4-BE49-F238E27FC236}">
                <a16:creationId xmlns:a16="http://schemas.microsoft.com/office/drawing/2014/main" id="{7B73C12D-3B7B-1622-5BA0-8F9FB7A52942}"/>
              </a:ext>
            </a:extLst>
          </p:cNvPr>
          <p:cNvSpPr>
            <a:spLocks noGrp="1"/>
          </p:cNvSpPr>
          <p:nvPr>
            <p:ph sz="quarter" idx="10"/>
          </p:nvPr>
        </p:nvSpPr>
        <p:spPr>
          <a:xfrm>
            <a:off x="4057650" y="514350"/>
            <a:ext cx="7640638" cy="561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4508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userDrawn="1"/>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userDrawn="1"/>
        </p:nvPicPr>
        <p:blipFill>
          <a:blip r:embed="rId2"/>
          <a:stretch>
            <a:fillRect/>
          </a:stretch>
        </p:blipFill>
        <p:spPr>
          <a:xfrm>
            <a:off x="281835" y="6068860"/>
            <a:ext cx="2502279" cy="644692"/>
          </a:xfrm>
          <a:prstGeom prst="rect">
            <a:avLst/>
          </a:prstGeom>
        </p:spPr>
      </p:pic>
      <p:sp>
        <p:nvSpPr>
          <p:cNvPr id="5" name="TextBox 4">
            <a:extLst>
              <a:ext uri="{FF2B5EF4-FFF2-40B4-BE49-F238E27FC236}">
                <a16:creationId xmlns:a16="http://schemas.microsoft.com/office/drawing/2014/main" id="{A225C034-998A-8717-CDD9-F1B447C3A60E}"/>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6" name="TextBox 5">
            <a:extLst>
              <a:ext uri="{FF2B5EF4-FFF2-40B4-BE49-F238E27FC236}">
                <a16:creationId xmlns:a16="http://schemas.microsoft.com/office/drawing/2014/main" id="{69FE8138-AF88-27D4-E9F9-CF4B80E88E1B}"/>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0F009B73-0102-6FDA-1514-05D03E435C05}"/>
              </a:ext>
            </a:extLst>
          </p:cNvPr>
          <p:cNvSpPr>
            <a:spLocks noGrp="1"/>
          </p:cNvSpPr>
          <p:nvPr>
            <p:ph sz="quarter" idx="10"/>
          </p:nvPr>
        </p:nvSpPr>
        <p:spPr>
          <a:xfrm>
            <a:off x="4057650" y="514350"/>
            <a:ext cx="7640638" cy="561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5981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userDrawn="1"/>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327228"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descr="Text&#10;&#10;Description automatically generated with medium confidence">
            <a:extLst>
              <a:ext uri="{FF2B5EF4-FFF2-40B4-BE49-F238E27FC236}">
                <a16:creationId xmlns:a16="http://schemas.microsoft.com/office/drawing/2014/main" id="{FD4A8752-9B4E-51B6-A941-AF71A6B2CC29}"/>
              </a:ext>
            </a:extLst>
          </p:cNvPr>
          <p:cNvPicPr>
            <a:picLocks noChangeAspect="1"/>
          </p:cNvPicPr>
          <p:nvPr userDrawn="1"/>
        </p:nvPicPr>
        <p:blipFill>
          <a:blip r:embed="rId2"/>
          <a:stretch>
            <a:fillRect/>
          </a:stretch>
        </p:blipFill>
        <p:spPr>
          <a:xfrm>
            <a:off x="340659" y="6102290"/>
            <a:ext cx="2349705" cy="605383"/>
          </a:xfrm>
          <a:prstGeom prst="rect">
            <a:avLst/>
          </a:prstGeom>
        </p:spPr>
      </p:pic>
      <p:sp>
        <p:nvSpPr>
          <p:cNvPr id="5" name="TextBox 4">
            <a:extLst>
              <a:ext uri="{FF2B5EF4-FFF2-40B4-BE49-F238E27FC236}">
                <a16:creationId xmlns:a16="http://schemas.microsoft.com/office/drawing/2014/main" id="{99116059-1F3D-6E15-DA10-12A78B4F6E5D}"/>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6" name="TextBox 5">
            <a:extLst>
              <a:ext uri="{FF2B5EF4-FFF2-40B4-BE49-F238E27FC236}">
                <a16:creationId xmlns:a16="http://schemas.microsoft.com/office/drawing/2014/main" id="{03FF0D8D-254F-BF8F-B7A4-7ED334D0B925}"/>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2936365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userDrawn="1"/>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pic>
        <p:nvPicPr>
          <p:cNvPr id="13" name="Picture 12" descr="Text&#10;&#10;Description automatically generated with medium confidence">
            <a:extLst>
              <a:ext uri="{FF2B5EF4-FFF2-40B4-BE49-F238E27FC236}">
                <a16:creationId xmlns:a16="http://schemas.microsoft.com/office/drawing/2014/main" id="{FD4A8752-9B4E-51B6-A941-AF71A6B2CC29}"/>
              </a:ext>
            </a:extLst>
          </p:cNvPr>
          <p:cNvPicPr>
            <a:picLocks noChangeAspect="1"/>
          </p:cNvPicPr>
          <p:nvPr userDrawn="1"/>
        </p:nvPicPr>
        <p:blipFill>
          <a:blip r:embed="rId2"/>
          <a:stretch>
            <a:fillRect/>
          </a:stretch>
        </p:blipFill>
        <p:spPr>
          <a:xfrm>
            <a:off x="340659" y="6102290"/>
            <a:ext cx="2349705" cy="605383"/>
          </a:xfrm>
          <a:prstGeom prst="rect">
            <a:avLst/>
          </a:prstGeom>
        </p:spPr>
      </p:pic>
      <p:sp>
        <p:nvSpPr>
          <p:cNvPr id="6" name="TextBox 5">
            <a:extLst>
              <a:ext uri="{FF2B5EF4-FFF2-40B4-BE49-F238E27FC236}">
                <a16:creationId xmlns:a16="http://schemas.microsoft.com/office/drawing/2014/main" id="{928F8202-6670-552F-6F67-761EEBA8E3B0}"/>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7" name="TextBox 6">
            <a:extLst>
              <a:ext uri="{FF2B5EF4-FFF2-40B4-BE49-F238E27FC236}">
                <a16:creationId xmlns:a16="http://schemas.microsoft.com/office/drawing/2014/main" id="{4C5E2A80-6152-4CAA-D639-300D7C422BFC}"/>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47F55468-196F-020B-DE04-CB31C6C0877E}"/>
              </a:ext>
            </a:extLst>
          </p:cNvPr>
          <p:cNvSpPr>
            <a:spLocks noGrp="1"/>
          </p:cNvSpPr>
          <p:nvPr>
            <p:ph sz="half" idx="1"/>
          </p:nvPr>
        </p:nvSpPr>
        <p:spPr>
          <a:xfrm>
            <a:off x="838200"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a:extLst>
              <a:ext uri="{FF2B5EF4-FFF2-40B4-BE49-F238E27FC236}">
                <a16:creationId xmlns:a16="http://schemas.microsoft.com/office/drawing/2014/main" id="{6B73B4B6-F024-0F4B-7F69-38DFCF72833A}"/>
              </a:ext>
            </a:extLst>
          </p:cNvPr>
          <p:cNvSpPr>
            <a:spLocks noGrp="1"/>
          </p:cNvSpPr>
          <p:nvPr>
            <p:ph sz="half" idx="2"/>
          </p:nvPr>
        </p:nvSpPr>
        <p:spPr>
          <a:xfrm>
            <a:off x="6327228"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02786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userDrawn="1"/>
        </p:nvPicPr>
        <p:blipFill>
          <a:blip r:embed="rId2"/>
          <a:stretch>
            <a:fillRect/>
          </a:stretch>
        </p:blipFill>
        <p:spPr>
          <a:xfrm>
            <a:off x="340659" y="6176963"/>
            <a:ext cx="3657600" cy="499672"/>
          </a:xfrm>
          <a:prstGeom prst="rect">
            <a:avLst/>
          </a:prstGeom>
        </p:spPr>
      </p:pic>
      <p:sp>
        <p:nvSpPr>
          <p:cNvPr id="3" name="TextBox 2">
            <a:extLst>
              <a:ext uri="{FF2B5EF4-FFF2-40B4-BE49-F238E27FC236}">
                <a16:creationId xmlns:a16="http://schemas.microsoft.com/office/drawing/2014/main" id="{0B1A7620-2C8D-3F97-48C0-70EF251B9C59}"/>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5" name="TextBox 4">
            <a:extLst>
              <a:ext uri="{FF2B5EF4-FFF2-40B4-BE49-F238E27FC236}">
                <a16:creationId xmlns:a16="http://schemas.microsoft.com/office/drawing/2014/main" id="{E670085D-EDB6-0C06-F988-3116E76785CE}"/>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6" name="Title 1">
            <a:extLst>
              <a:ext uri="{FF2B5EF4-FFF2-40B4-BE49-F238E27FC236}">
                <a16:creationId xmlns:a16="http://schemas.microsoft.com/office/drawing/2014/main" id="{7A520130-A205-325A-08BA-002FD53CBB83}"/>
              </a:ext>
            </a:extLst>
          </p:cNvPr>
          <p:cNvSpPr>
            <a:spLocks noGrp="1"/>
          </p:cNvSpPr>
          <p:nvPr>
            <p:ph type="title"/>
          </p:nvPr>
        </p:nvSpPr>
        <p:spPr>
          <a:xfrm>
            <a:off x="792217" y="300097"/>
            <a:ext cx="10607566"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7" name="Content Placeholder 13">
            <a:extLst>
              <a:ext uri="{FF2B5EF4-FFF2-40B4-BE49-F238E27FC236}">
                <a16:creationId xmlns:a16="http://schemas.microsoft.com/office/drawing/2014/main" id="{3E955F40-CED1-E581-96BD-CA63368089B8}"/>
              </a:ext>
            </a:extLst>
          </p:cNvPr>
          <p:cNvSpPr>
            <a:spLocks noGrp="1"/>
          </p:cNvSpPr>
          <p:nvPr>
            <p:ph sz="quarter" idx="10"/>
          </p:nvPr>
        </p:nvSpPr>
        <p:spPr>
          <a:xfrm>
            <a:off x="777766" y="1818290"/>
            <a:ext cx="10646979" cy="412005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82015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DBFB06-D1AB-A149-9120-0AF75E3AE9D9}" type="datetimeFigureOut">
              <a:rPr lang="en-US" smtClean="0"/>
              <a:t>10/9/24</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3948032478"/>
      </p:ext>
    </p:extLst>
  </p:cSld>
  <p:clrMap bg1="lt1" tx1="dk1" bg2="lt2" tx2="dk2" accent1="accent1" accent2="accent2" accent3="accent3" accent4="accent4" accent5="accent5" accent6="accent6" hlink="hlink" folHlink="folHlink"/>
  <p:sldLayoutIdLst>
    <p:sldLayoutId id="2147483661" r:id="rId1"/>
    <p:sldLayoutId id="2147483660" r:id="rId2"/>
    <p:sldLayoutId id="2147483649" r:id="rId3"/>
    <p:sldLayoutId id="2147483650" r:id="rId4"/>
    <p:sldLayoutId id="2147483651" r:id="rId5"/>
    <p:sldLayoutId id="2147483662" r:id="rId6"/>
    <p:sldLayoutId id="2147483652" r:id="rId7"/>
    <p:sldLayoutId id="2147483664" r:id="rId8"/>
    <p:sldLayoutId id="2147483653" r:id="rId9"/>
    <p:sldLayoutId id="2147483654" r:id="rId10"/>
    <p:sldLayoutId id="2147483666" r:id="rId11"/>
    <p:sldLayoutId id="2147483668" r:id="rId12"/>
    <p:sldLayoutId id="2147483669" r:id="rId13"/>
    <p:sldLayoutId id="2147483655" r:id="rId14"/>
    <p:sldLayoutId id="2147483656" r:id="rId15"/>
    <p:sldLayoutId id="2147483657" r:id="rId16"/>
  </p:sldLayoutIdLst>
  <p:txStyles>
    <p:titleStyle>
      <a:lvl1pPr algn="l" defTabSz="914400" rtl="0" eaLnBrk="1" latinLnBrk="0" hangingPunct="1">
        <a:lnSpc>
          <a:spcPct val="90000"/>
        </a:lnSpc>
        <a:spcBef>
          <a:spcPct val="0"/>
        </a:spcBef>
        <a:buNone/>
        <a:defRPr sz="4400" b="1"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4.xml"/><Relationship Id="rId7" Type="http://schemas.openxmlformats.org/officeDocument/2006/relationships/image" Target="../media/image12.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ideo" Target="https://www.youtube.com/embed/1LEGl6SF4Jc?feature=oembed" TargetMode="Externa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8.jpeg"/><Relationship Id="rId7" Type="http://schemas.openxmlformats.org/officeDocument/2006/relationships/image" Target="../media/image22.jp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Dairy</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a:xfrm>
            <a:off x="468359" y="4195482"/>
            <a:ext cx="5489095" cy="1803536"/>
          </a:xfrm>
        </p:spPr>
        <p:txBody>
          <a:bodyPr>
            <a:normAutofit/>
          </a:bodyPr>
          <a:lstStyle/>
          <a:p>
            <a:r>
              <a:rPr lang="en-US" sz="3600" b="1" dirty="0">
                <a:latin typeface="Arial" panose="020B0604020202020204" pitchFamily="34" charset="0"/>
                <a:cs typeface="Arial" panose="020B0604020202020204" pitchFamily="34" charset="0"/>
              </a:rPr>
              <a:t>Lesson 5</a:t>
            </a:r>
          </a:p>
          <a:p>
            <a:r>
              <a:rPr lang="en-US" sz="3200" i="1" dirty="0">
                <a:latin typeface="Arial" panose="020B0604020202020204" pitchFamily="34" charset="0"/>
                <a:cs typeface="Arial" panose="020B0604020202020204" pitchFamily="34" charset="0"/>
              </a:rPr>
              <a:t>From Farm to Table</a:t>
            </a:r>
          </a:p>
        </p:txBody>
      </p:sp>
      <p:pic>
        <p:nvPicPr>
          <p:cNvPr id="3" name="Picture Placeholder 2">
            <a:extLst>
              <a:ext uri="{FF2B5EF4-FFF2-40B4-BE49-F238E27FC236}">
                <a16:creationId xmlns:a16="http://schemas.microsoft.com/office/drawing/2014/main" id="{DC2B1B41-143E-3AE1-76DF-9BEF4F48E0EA}"/>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27403" r="27403"/>
          <a:stretch/>
        </p:blipFill>
        <p:spPr>
          <a:xfrm>
            <a:off x="7540625" y="0"/>
            <a:ext cx="4651375" cy="6858000"/>
          </a:xfrm>
        </p:spPr>
      </p:pic>
    </p:spTree>
    <p:extLst>
      <p:ext uri="{BB962C8B-B14F-4D97-AF65-F5344CB8AC3E}">
        <p14:creationId xmlns:p14="http://schemas.microsoft.com/office/powerpoint/2010/main" val="669750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oAutofit/>
          </a:bodyPr>
          <a:lstStyle/>
          <a:p>
            <a:r>
              <a:rPr lang="en-US" sz="4000" dirty="0"/>
              <a:t>Lesson 4 Review</a:t>
            </a:r>
          </a:p>
        </p:txBody>
      </p:sp>
      <p:pic>
        <p:nvPicPr>
          <p:cNvPr id="5" name="Picture 2">
            <a:extLst>
              <a:ext uri="{FF2B5EF4-FFF2-40B4-BE49-F238E27FC236}">
                <a16:creationId xmlns:a16="http://schemas.microsoft.com/office/drawing/2014/main" id="{E2D82D04-ED7E-8E23-EFAE-073D7F825E21}"/>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5440" y="1754385"/>
            <a:ext cx="3062377" cy="2286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543E2CA4-A871-5F19-7571-104E3B7F143C}"/>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6825" y="1776806"/>
            <a:ext cx="3415393" cy="2286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978751D3-0822-CDAE-1D69-CD78BE53AEAC}"/>
              </a:ext>
              <a:ext uri="{C183D7F6-B498-43B3-948B-1728B52AA6E4}">
                <adec:decorative xmlns:adec="http://schemas.microsoft.com/office/drawing/2017/decorative" val="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33624" y="3546073"/>
            <a:ext cx="3438686" cy="2286000"/>
          </a:xfrm>
          <a:prstGeom prst="rect">
            <a:avLst/>
          </a:prstGeom>
          <a:noFill/>
          <a:extLst>
            <a:ext uri="{909E8E84-426E-40DD-AFC4-6F175D3DCCD1}">
              <a14:hiddenFill xmlns:a14="http://schemas.microsoft.com/office/drawing/2010/main">
                <a:solidFill>
                  <a:srgbClr val="FFFFFF"/>
                </a:solidFill>
              </a14:hiddenFill>
            </a:ext>
          </a:extLst>
        </p:spPr>
      </p:pic>
      <p:pic>
        <p:nvPicPr>
          <p:cNvPr id="8" name="mixing short">
            <a:hlinkClick r:id="" action="ppaction://media"/>
            <a:extLst>
              <a:ext uri="{FF2B5EF4-FFF2-40B4-BE49-F238E27FC236}">
                <a16:creationId xmlns:a16="http://schemas.microsoft.com/office/drawing/2014/main" id="{DEC07C3A-648B-EDBE-FAD2-1F9DA8F22443}"/>
              </a:ext>
              <a:ext uri="{C183D7F6-B498-43B3-948B-1728B52AA6E4}">
                <adec:decorative xmlns:adec="http://schemas.microsoft.com/office/drawing/2017/decorative" val="1"/>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129409" y="3203570"/>
            <a:ext cx="3389492" cy="2542119"/>
          </a:xfrm>
          <a:prstGeom prst="rect">
            <a:avLst/>
          </a:prstGeom>
        </p:spPr>
      </p:pic>
    </p:spTree>
    <p:extLst>
      <p:ext uri="{BB962C8B-B14F-4D97-AF65-F5344CB8AC3E}">
        <p14:creationId xmlns:p14="http://schemas.microsoft.com/office/powerpoint/2010/main" val="4229647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7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8A882-DB2E-BFE6-3718-5C0F78B2C475}"/>
              </a:ext>
            </a:extLst>
          </p:cNvPr>
          <p:cNvSpPr>
            <a:spLocks noGrp="1"/>
          </p:cNvSpPr>
          <p:nvPr>
            <p:ph type="title"/>
          </p:nvPr>
        </p:nvSpPr>
        <p:spPr/>
        <p:txBody>
          <a:bodyPr/>
          <a:lstStyle/>
          <a:p>
            <a:r>
              <a:rPr lang="en-US" dirty="0"/>
              <a:t>Milk’s Journey From Farm to Store</a:t>
            </a:r>
          </a:p>
        </p:txBody>
      </p:sp>
      <p:pic>
        <p:nvPicPr>
          <p:cNvPr id="6" name="Online Media 5" descr="Follow Milk's Journey from Farm to Store">
            <a:hlinkClick r:id="" action="ppaction://media"/>
            <a:extLst>
              <a:ext uri="{FF2B5EF4-FFF2-40B4-BE49-F238E27FC236}">
                <a16:creationId xmlns:a16="http://schemas.microsoft.com/office/drawing/2014/main" id="{D409C8DA-BBEE-7767-2D6C-05D3C15C2C77}"/>
              </a:ext>
            </a:extLst>
          </p:cNvPr>
          <p:cNvPicPr>
            <a:picLocks noGrp="1" noRot="1" noChangeAspect="1"/>
          </p:cNvPicPr>
          <p:nvPr>
            <p:ph idx="1"/>
            <a:videoFile r:link="rId1"/>
          </p:nvPr>
        </p:nvPicPr>
        <p:blipFill>
          <a:blip r:embed="rId4"/>
          <a:stretch>
            <a:fillRect/>
          </a:stretch>
        </p:blipFill>
        <p:spPr>
          <a:xfrm>
            <a:off x="2465927" y="1600200"/>
            <a:ext cx="7260146" cy="4102100"/>
          </a:xfrm>
          <a:prstGeom prst="rect">
            <a:avLst/>
          </a:prstGeom>
        </p:spPr>
      </p:pic>
    </p:spTree>
    <p:extLst>
      <p:ext uri="{BB962C8B-B14F-4D97-AF65-F5344CB8AC3E}">
        <p14:creationId xmlns:p14="http://schemas.microsoft.com/office/powerpoint/2010/main" val="317481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a:t>Let’s Milk A Cow</a:t>
            </a:r>
          </a:p>
        </p:txBody>
      </p:sp>
      <p:pic>
        <p:nvPicPr>
          <p:cNvPr id="9" name="Content Placeholder 8" descr="cow being milked">
            <a:extLst>
              <a:ext uri="{FF2B5EF4-FFF2-40B4-BE49-F238E27FC236}">
                <a16:creationId xmlns:a16="http://schemas.microsoft.com/office/drawing/2014/main" id="{4981AFD2-B3B0-0E4F-30E6-DC1DC5966AFC}"/>
              </a:ext>
            </a:extLst>
          </p:cNvPr>
          <p:cNvPicPr>
            <a:picLocks noGrp="1" noChangeAspect="1"/>
          </p:cNvPicPr>
          <p:nvPr>
            <p:ph idx="1"/>
          </p:nvPr>
        </p:nvPicPr>
        <p:blipFill>
          <a:blip r:embed="rId3"/>
          <a:srcRect/>
          <a:stretch/>
        </p:blipFill>
        <p:spPr>
          <a:xfrm>
            <a:off x="932418" y="1687505"/>
            <a:ext cx="5999721" cy="4006220"/>
          </a:xfrm>
        </p:spPr>
      </p:pic>
      <p:pic>
        <p:nvPicPr>
          <p:cNvPr id="11" name="Content Placeholder 8" descr="rubber glove used to make cow udders being held by someone while another person milks the “cow”">
            <a:extLst>
              <a:ext uri="{FF2B5EF4-FFF2-40B4-BE49-F238E27FC236}">
                <a16:creationId xmlns:a16="http://schemas.microsoft.com/office/drawing/2014/main" id="{6B1389FB-7DDF-6853-AB12-03268CB93C59}"/>
              </a:ext>
            </a:extLst>
          </p:cNvPr>
          <p:cNvPicPr>
            <a:picLocks/>
          </p:cNvPicPr>
          <p:nvPr/>
        </p:nvPicPr>
        <p:blipFill>
          <a:blip r:embed="rId4"/>
          <a:srcRect t="3345" b="3345"/>
          <a:stretch/>
        </p:blipFill>
        <p:spPr>
          <a:xfrm rot="5400000">
            <a:off x="6886251" y="2224846"/>
            <a:ext cx="3998131" cy="2914576"/>
          </a:xfrm>
          <a:prstGeom prst="rect">
            <a:avLst/>
          </a:prstGeom>
        </p:spPr>
      </p:pic>
    </p:spTree>
    <p:extLst>
      <p:ext uri="{BB962C8B-B14F-4D97-AF65-F5344CB8AC3E}">
        <p14:creationId xmlns:p14="http://schemas.microsoft.com/office/powerpoint/2010/main" val="37805759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9ECD6-25FE-654D-5A12-8A139B2CEDB7}"/>
              </a:ext>
            </a:extLst>
          </p:cNvPr>
          <p:cNvSpPr>
            <a:spLocks noGrp="1"/>
          </p:cNvSpPr>
          <p:nvPr>
            <p:ph type="title"/>
          </p:nvPr>
        </p:nvSpPr>
        <p:spPr/>
        <p:txBody>
          <a:bodyPr/>
          <a:lstStyle/>
          <a:p>
            <a:r>
              <a:rPr lang="en-US" dirty="0"/>
              <a:t>Milk Testing</a:t>
            </a:r>
          </a:p>
        </p:txBody>
      </p:sp>
      <p:sp>
        <p:nvSpPr>
          <p:cNvPr id="4" name="Content Placeholder 3">
            <a:extLst>
              <a:ext uri="{FF2B5EF4-FFF2-40B4-BE49-F238E27FC236}">
                <a16:creationId xmlns:a16="http://schemas.microsoft.com/office/drawing/2014/main" id="{F6142870-A572-8C58-C4E6-870228017149}"/>
              </a:ext>
            </a:extLst>
          </p:cNvPr>
          <p:cNvSpPr>
            <a:spLocks noGrp="1"/>
          </p:cNvSpPr>
          <p:nvPr>
            <p:ph idx="1"/>
          </p:nvPr>
        </p:nvSpPr>
        <p:spPr>
          <a:xfrm>
            <a:off x="838200" y="1825625"/>
            <a:ext cx="5257800" cy="3877410"/>
          </a:xfrm>
        </p:spPr>
        <p:txBody>
          <a:bodyPr anchor="ctr">
            <a:normAutofit/>
          </a:bodyPr>
          <a:lstStyle/>
          <a:p>
            <a:pPr marL="0" indent="0" algn="ctr">
              <a:lnSpc>
                <a:spcPct val="100000"/>
              </a:lnSpc>
              <a:spcBef>
                <a:spcPts val="2200"/>
              </a:spcBef>
              <a:buNone/>
            </a:pPr>
            <a:r>
              <a:rPr lang="en-US" sz="3600" dirty="0"/>
              <a:t>Milk is tested up to </a:t>
            </a:r>
            <a:r>
              <a:rPr lang="en-US" sz="3600" b="1" dirty="0">
                <a:solidFill>
                  <a:srgbClr val="0033A0"/>
                </a:solidFill>
              </a:rPr>
              <a:t>17</a:t>
            </a:r>
            <a:r>
              <a:rPr lang="en-US" sz="3600" dirty="0"/>
              <a:t> times before it reaches the grocery store!</a:t>
            </a:r>
          </a:p>
          <a:p>
            <a:pPr marL="0" indent="0" algn="ctr">
              <a:lnSpc>
                <a:spcPct val="100000"/>
              </a:lnSpc>
              <a:spcBef>
                <a:spcPts val="2200"/>
              </a:spcBef>
              <a:buNone/>
            </a:pPr>
            <a:r>
              <a:rPr lang="en-US" sz="3600" dirty="0"/>
              <a:t>Let’s be a food safety scientist and simulate a milk test.</a:t>
            </a:r>
          </a:p>
        </p:txBody>
      </p:sp>
      <p:pic>
        <p:nvPicPr>
          <p:cNvPr id="7" name="Picture 6">
            <a:extLst>
              <a:ext uri="{FF2B5EF4-FFF2-40B4-BE49-F238E27FC236}">
                <a16:creationId xmlns:a16="http://schemas.microsoft.com/office/drawing/2014/main" id="{10370B73-AD0E-87B4-94A4-4C3A2825787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730583" y="2048499"/>
            <a:ext cx="4901784" cy="3266542"/>
          </a:xfrm>
          <a:prstGeom prst="rect">
            <a:avLst/>
          </a:prstGeom>
        </p:spPr>
      </p:pic>
    </p:spTree>
    <p:extLst>
      <p:ext uri="{BB962C8B-B14F-4D97-AF65-F5344CB8AC3E}">
        <p14:creationId xmlns:p14="http://schemas.microsoft.com/office/powerpoint/2010/main" val="2243856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831E0-5EF9-ED58-5550-BD1A1DA27F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EEC21C-6FD5-C10B-21A7-504A172C8F6E}"/>
              </a:ext>
            </a:extLst>
          </p:cNvPr>
          <p:cNvSpPr>
            <a:spLocks noGrp="1"/>
          </p:cNvSpPr>
          <p:nvPr>
            <p:ph type="title"/>
          </p:nvPr>
        </p:nvSpPr>
        <p:spPr/>
        <p:txBody>
          <a:bodyPr anchor="ctr"/>
          <a:lstStyle/>
          <a:p>
            <a:pPr algn="ctr"/>
            <a:r>
              <a:rPr lang="en-US" dirty="0"/>
              <a:t>Cow to Store</a:t>
            </a:r>
          </a:p>
        </p:txBody>
      </p:sp>
      <p:pic>
        <p:nvPicPr>
          <p:cNvPr id="6" name="Picture 5" descr="Free Cow Holstein Cow photo and picture">
            <a:extLst>
              <a:ext uri="{FF2B5EF4-FFF2-40B4-BE49-F238E27FC236}">
                <a16:creationId xmlns:a16="http://schemas.microsoft.com/office/drawing/2014/main" id="{7398B8B2-C16F-34BF-02FE-378510352E8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0518" y="540195"/>
            <a:ext cx="2542371" cy="1757883"/>
          </a:xfrm>
          <a:prstGeom prst="rect">
            <a:avLst/>
          </a:prstGeom>
          <a:noFill/>
          <a:ln>
            <a:noFill/>
          </a:ln>
        </p:spPr>
      </p:pic>
      <p:pic>
        <p:nvPicPr>
          <p:cNvPr id="8" name="Picture 7" descr="Free Yogurt Dairy photo and picture">
            <a:extLst>
              <a:ext uri="{FF2B5EF4-FFF2-40B4-BE49-F238E27FC236}">
                <a16:creationId xmlns:a16="http://schemas.microsoft.com/office/drawing/2014/main" id="{C8B99E58-93A8-DC3F-2118-073F4101367D}"/>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3498" y="4256582"/>
            <a:ext cx="2542371" cy="1757883"/>
          </a:xfrm>
          <a:prstGeom prst="rect">
            <a:avLst/>
          </a:prstGeom>
          <a:noFill/>
          <a:ln>
            <a:noFill/>
          </a:ln>
        </p:spPr>
      </p:pic>
      <p:pic>
        <p:nvPicPr>
          <p:cNvPr id="9" name="Picture 8" descr="Free Organic Screening photo and picture">
            <a:extLst>
              <a:ext uri="{FF2B5EF4-FFF2-40B4-BE49-F238E27FC236}">
                <a16:creationId xmlns:a16="http://schemas.microsoft.com/office/drawing/2014/main" id="{5A62722D-18D2-81DC-B488-61BE80705CDD}"/>
              </a:ext>
            </a:extLst>
          </p:cNvPr>
          <p:cNvPicPr/>
          <p:nvPr/>
        </p:nvPicPr>
        <p:blipFill rotWithShape="1">
          <a:blip r:embed="rId5" cstate="print">
            <a:extLst>
              <a:ext uri="{28A0092B-C50C-407E-A947-70E740481C1C}">
                <a14:useLocalDpi xmlns:a14="http://schemas.microsoft.com/office/drawing/2010/main" val="0"/>
              </a:ext>
            </a:extLst>
          </a:blip>
          <a:srcRect t="11047"/>
          <a:stretch/>
        </p:blipFill>
        <p:spPr bwMode="auto">
          <a:xfrm>
            <a:off x="5166519" y="2411008"/>
            <a:ext cx="2539233" cy="1757883"/>
          </a:xfrm>
          <a:prstGeom prst="rect">
            <a:avLst/>
          </a:prstGeom>
          <a:noFill/>
          <a:ln>
            <a:noFill/>
          </a:ln>
          <a:extLst>
            <a:ext uri="{53640926-AAD7-44D8-BBD7-CCE9431645EC}">
              <a14:shadowObscured xmlns:a14="http://schemas.microsoft.com/office/drawing/2010/main"/>
            </a:ext>
          </a:extLst>
        </p:spPr>
      </p:pic>
      <p:pic>
        <p:nvPicPr>
          <p:cNvPr id="10" name="Picture 9" descr="Free Empty Attic Merchant Of Milk photo and picture">
            <a:extLst>
              <a:ext uri="{FF2B5EF4-FFF2-40B4-BE49-F238E27FC236}">
                <a16:creationId xmlns:a16="http://schemas.microsoft.com/office/drawing/2014/main" id="{59A459B6-467A-C6CF-652C-DCA670696B34}"/>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51616" y="2411008"/>
            <a:ext cx="2555703" cy="1757883"/>
          </a:xfrm>
          <a:prstGeom prst="rect">
            <a:avLst/>
          </a:prstGeom>
          <a:noFill/>
          <a:ln>
            <a:noFill/>
          </a:ln>
        </p:spPr>
      </p:pic>
      <p:sp>
        <p:nvSpPr>
          <p:cNvPr id="11" name="Right Arrow 10" descr="Arrow point to the right">
            <a:extLst>
              <a:ext uri="{FF2B5EF4-FFF2-40B4-BE49-F238E27FC236}">
                <a16:creationId xmlns:a16="http://schemas.microsoft.com/office/drawing/2014/main" id="{8EF10021-B5F9-682A-38D7-0960A4780225}"/>
              </a:ext>
            </a:extLst>
          </p:cNvPr>
          <p:cNvSpPr/>
          <p:nvPr/>
        </p:nvSpPr>
        <p:spPr>
          <a:xfrm>
            <a:off x="6642184" y="957765"/>
            <a:ext cx="1049145" cy="847456"/>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2" name="Right Arrow 11" descr="Arrow pointing to the left">
            <a:extLst>
              <a:ext uri="{FF2B5EF4-FFF2-40B4-BE49-F238E27FC236}">
                <a16:creationId xmlns:a16="http://schemas.microsoft.com/office/drawing/2014/main" id="{94D12F1F-BFBC-73C4-179A-37CB213626AA}"/>
              </a:ext>
            </a:extLst>
          </p:cNvPr>
          <p:cNvSpPr/>
          <p:nvPr/>
        </p:nvSpPr>
        <p:spPr>
          <a:xfrm rot="10800000">
            <a:off x="7870549" y="2866221"/>
            <a:ext cx="1049145" cy="847456"/>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3" name="Bent Arrow 12" descr="arrow pointing down">
            <a:extLst>
              <a:ext uri="{FF2B5EF4-FFF2-40B4-BE49-F238E27FC236}">
                <a16:creationId xmlns:a16="http://schemas.microsoft.com/office/drawing/2014/main" id="{BDB1D208-DB21-A02A-008A-B09898BAD868}"/>
              </a:ext>
            </a:extLst>
          </p:cNvPr>
          <p:cNvSpPr/>
          <p:nvPr/>
        </p:nvSpPr>
        <p:spPr>
          <a:xfrm rot="5400000">
            <a:off x="10610101" y="1094716"/>
            <a:ext cx="967632" cy="964028"/>
          </a:xfrm>
          <a:prstGeom prst="ben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
        <p:nvSpPr>
          <p:cNvPr id="14" name="Bent Arrow 13" descr="arrow pointing down">
            <a:extLst>
              <a:ext uri="{FF2B5EF4-FFF2-40B4-BE49-F238E27FC236}">
                <a16:creationId xmlns:a16="http://schemas.microsoft.com/office/drawing/2014/main" id="{926ED019-6A97-EE64-6F3B-0E62862180DC}"/>
              </a:ext>
            </a:extLst>
          </p:cNvPr>
          <p:cNvSpPr/>
          <p:nvPr/>
        </p:nvSpPr>
        <p:spPr>
          <a:xfrm rot="16200000" flipH="1">
            <a:off x="3953290" y="2956573"/>
            <a:ext cx="967632" cy="964028"/>
          </a:xfrm>
          <a:prstGeom prst="ben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
        <p:nvSpPr>
          <p:cNvPr id="15" name="Right Arrow 14" descr="arrow pointing right">
            <a:extLst>
              <a:ext uri="{FF2B5EF4-FFF2-40B4-BE49-F238E27FC236}">
                <a16:creationId xmlns:a16="http://schemas.microsoft.com/office/drawing/2014/main" id="{8A9F5164-BBB5-17A8-64EA-FCCFF4371867}"/>
              </a:ext>
            </a:extLst>
          </p:cNvPr>
          <p:cNvSpPr/>
          <p:nvPr/>
        </p:nvSpPr>
        <p:spPr>
          <a:xfrm>
            <a:off x="6642183" y="4680510"/>
            <a:ext cx="1049145" cy="847456"/>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pic>
        <p:nvPicPr>
          <p:cNvPr id="16" name="Picture 15" descr="child eating cereal with milk">
            <a:extLst>
              <a:ext uri="{FF2B5EF4-FFF2-40B4-BE49-F238E27FC236}">
                <a16:creationId xmlns:a16="http://schemas.microsoft.com/office/drawing/2014/main" id="{E4180623-5048-B848-9C54-7B011BAE90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72049" y="4256582"/>
            <a:ext cx="2639854" cy="1754403"/>
          </a:xfrm>
          <a:prstGeom prst="rect">
            <a:avLst/>
          </a:prstGeom>
        </p:spPr>
      </p:pic>
      <p:pic>
        <p:nvPicPr>
          <p:cNvPr id="17" name="Picture 16" descr="milking parlor">
            <a:extLst>
              <a:ext uri="{FF2B5EF4-FFF2-40B4-BE49-F238E27FC236}">
                <a16:creationId xmlns:a16="http://schemas.microsoft.com/office/drawing/2014/main" id="{88AF6160-E1F4-0730-BD6F-75CBC6031D94}"/>
              </a:ext>
            </a:extLst>
          </p:cNvPr>
          <p:cNvPicPr>
            <a:picLocks noChangeAspect="1"/>
          </p:cNvPicPr>
          <p:nvPr/>
        </p:nvPicPr>
        <p:blipFill>
          <a:blip r:embed="rId8"/>
          <a:stretch>
            <a:fillRect/>
          </a:stretch>
        </p:blipFill>
        <p:spPr>
          <a:xfrm>
            <a:off x="7835814" y="543675"/>
            <a:ext cx="2631604" cy="1754403"/>
          </a:xfrm>
          <a:prstGeom prst="rect">
            <a:avLst/>
          </a:prstGeom>
        </p:spPr>
      </p:pic>
    </p:spTree>
    <p:extLst>
      <p:ext uri="{BB962C8B-B14F-4D97-AF65-F5344CB8AC3E}">
        <p14:creationId xmlns:p14="http://schemas.microsoft.com/office/powerpoint/2010/main" val="3231293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4283F-F442-E716-D922-E3EB54920B43}"/>
              </a:ext>
            </a:extLst>
          </p:cNvPr>
          <p:cNvSpPr>
            <a:spLocks noGrp="1"/>
          </p:cNvSpPr>
          <p:nvPr>
            <p:ph type="title" idx="4294967295"/>
          </p:nvPr>
        </p:nvSpPr>
        <p:spPr>
          <a:xfrm>
            <a:off x="838200" y="1007681"/>
            <a:ext cx="10515600" cy="1325563"/>
          </a:xfrm>
        </p:spPr>
        <p:txBody>
          <a:bodyPr anchor="b">
            <a:normAutofit/>
          </a:bodyPr>
          <a:lstStyle/>
          <a:p>
            <a:r>
              <a:rPr lang="en-US" sz="800" dirty="0">
                <a:solidFill>
                  <a:schemeClr val="bg1"/>
                </a:solidFill>
              </a:rPr>
              <a:t>And Justice for All - English</a:t>
            </a:r>
          </a:p>
        </p:txBody>
      </p:sp>
    </p:spTree>
    <p:extLst>
      <p:ext uri="{BB962C8B-B14F-4D97-AF65-F5344CB8AC3E}">
        <p14:creationId xmlns:p14="http://schemas.microsoft.com/office/powerpoint/2010/main" val="2252790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35018-867B-725C-E1AD-164A9B54E613}"/>
              </a:ext>
            </a:extLst>
          </p:cNvPr>
          <p:cNvSpPr>
            <a:spLocks noGrp="1"/>
          </p:cNvSpPr>
          <p:nvPr>
            <p:ph type="title" idx="4294967295"/>
          </p:nvPr>
        </p:nvSpPr>
        <p:spPr>
          <a:xfrm>
            <a:off x="838200" y="1081820"/>
            <a:ext cx="10515600" cy="1325563"/>
          </a:xfrm>
        </p:spPr>
        <p:txBody>
          <a:bodyPr anchor="b">
            <a:normAutofit/>
          </a:bodyPr>
          <a:lstStyle/>
          <a:p>
            <a:r>
              <a:rPr lang="en-US" sz="800" dirty="0">
                <a:solidFill>
                  <a:schemeClr val="bg1"/>
                </a:solidFill>
              </a:rPr>
              <a:t>And Justice for</a:t>
            </a:r>
            <a:r>
              <a:rPr lang="en-US" sz="800" baseline="0" dirty="0">
                <a:solidFill>
                  <a:schemeClr val="bg1"/>
                </a:solidFill>
              </a:rPr>
              <a:t> All - Spanish</a:t>
            </a:r>
            <a:endParaRPr lang="en-US" sz="800" dirty="0">
              <a:solidFill>
                <a:schemeClr val="bg1"/>
              </a:solidFill>
            </a:endParaRPr>
          </a:p>
        </p:txBody>
      </p:sp>
    </p:spTree>
    <p:extLst>
      <p:ext uri="{BB962C8B-B14F-4D97-AF65-F5344CB8AC3E}">
        <p14:creationId xmlns:p14="http://schemas.microsoft.com/office/powerpoint/2010/main" val="20598012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0044-AdoptACow-Beef-PPT-Template" id="{2354B3C4-BF88-5640-B539-852684CEC138}" vid="{A5F9DAC9-30B9-BA42-89CE-F07F26C001B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334</TotalTime>
  <Words>554</Words>
  <Application>Microsoft Macintosh PowerPoint</Application>
  <PresentationFormat>Widescreen</PresentationFormat>
  <Paragraphs>49</Paragraphs>
  <Slides>8</Slides>
  <Notes>7</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Aptos</vt:lpstr>
      <vt:lpstr>Arial</vt:lpstr>
      <vt:lpstr>Calibri</vt:lpstr>
      <vt:lpstr>Noto Serif</vt:lpstr>
      <vt:lpstr>Palatino</vt:lpstr>
      <vt:lpstr>Office Theme</vt:lpstr>
      <vt:lpstr>Adopt-A-Cow: Dairy</vt:lpstr>
      <vt:lpstr>Lesson 4 Review</vt:lpstr>
      <vt:lpstr>Milk’s Journey From Farm to Store</vt:lpstr>
      <vt:lpstr>Let’s Milk A Cow</vt:lpstr>
      <vt:lpstr>Milk Testing</vt:lpstr>
      <vt:lpstr>Cow to Store</vt:lpstr>
      <vt:lpstr>And Justice for All - English</vt:lpstr>
      <vt:lpstr>And Justice for All - Spanish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Cartney, Shelly</dc:creator>
  <cp:lastModifiedBy>Cartney, Shelly</cp:lastModifiedBy>
  <cp:revision>14</cp:revision>
  <dcterms:created xsi:type="dcterms:W3CDTF">2024-07-19T18:33:50Z</dcterms:created>
  <dcterms:modified xsi:type="dcterms:W3CDTF">2024-10-09T20:33:40Z</dcterms:modified>
</cp:coreProperties>
</file>